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57" r:id="rId3"/>
    <p:sldId id="263" r:id="rId4"/>
    <p:sldId id="258" r:id="rId5"/>
    <p:sldId id="265" r:id="rId6"/>
    <p:sldId id="266" r:id="rId7"/>
    <p:sldId id="279" r:id="rId8"/>
    <p:sldId id="268" r:id="rId9"/>
    <p:sldId id="269" r:id="rId10"/>
    <p:sldId id="272" r:id="rId11"/>
    <p:sldId id="274" r:id="rId12"/>
    <p:sldId id="275" r:id="rId13"/>
    <p:sldId id="276" r:id="rId14"/>
    <p:sldId id="277" r:id="rId15"/>
    <p:sldId id="282" r:id="rId16"/>
    <p:sldId id="281" r:id="rId17"/>
  </p:sldIdLst>
  <p:sldSz cx="7559675" cy="1069181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50"/>
    <a:srgbClr val="F58B57"/>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6" autoAdjust="0"/>
    <p:restoredTop sz="94660"/>
  </p:normalViewPr>
  <p:slideViewPr>
    <p:cSldViewPr snapToGrid="0">
      <p:cViewPr>
        <p:scale>
          <a:sx n="63" d="100"/>
          <a:sy n="63" d="100"/>
        </p:scale>
        <p:origin x="-2621" y="-58"/>
      </p:cViewPr>
      <p:guideLst>
        <p:guide orient="horz" pos="3367"/>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5630" cy="512304"/>
          </a:xfrm>
          <a:prstGeom prst="rect">
            <a:avLst/>
          </a:prstGeom>
        </p:spPr>
        <p:txBody>
          <a:bodyPr vert="horz" lIns="94430" tIns="47215" rIns="94430" bIns="47215" rtlCol="0"/>
          <a:lstStyle>
            <a:lvl1pPr algn="l">
              <a:defRPr sz="1200"/>
            </a:lvl1pPr>
          </a:lstStyle>
          <a:p>
            <a:endParaRPr lang="fr-FR"/>
          </a:p>
        </p:txBody>
      </p:sp>
      <p:sp>
        <p:nvSpPr>
          <p:cNvPr id="3" name="Espace réservé de la date 2"/>
          <p:cNvSpPr>
            <a:spLocks noGrp="1"/>
          </p:cNvSpPr>
          <p:nvPr>
            <p:ph type="dt" idx="1"/>
          </p:nvPr>
        </p:nvSpPr>
        <p:spPr>
          <a:xfrm>
            <a:off x="4021979" y="0"/>
            <a:ext cx="3075630" cy="512304"/>
          </a:xfrm>
          <a:prstGeom prst="rect">
            <a:avLst/>
          </a:prstGeom>
        </p:spPr>
        <p:txBody>
          <a:bodyPr vert="horz" lIns="94430" tIns="47215" rIns="94430" bIns="47215" rtlCol="0"/>
          <a:lstStyle>
            <a:lvl1pPr algn="r">
              <a:defRPr sz="1200"/>
            </a:lvl1pPr>
          </a:lstStyle>
          <a:p>
            <a:fld id="{F6F284AC-E6B2-4489-808A-1FDDE462601E}" type="datetimeFigureOut">
              <a:rPr lang="fr-FR" smtClean="0"/>
              <a:t>30/12/2019</a:t>
            </a:fld>
            <a:endParaRPr lang="fr-FR"/>
          </a:p>
        </p:txBody>
      </p:sp>
      <p:sp>
        <p:nvSpPr>
          <p:cNvPr id="4" name="Espace réservé de l'image des diapositives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4430" tIns="47215" rIns="94430" bIns="47215" rtlCol="0" anchor="ctr"/>
          <a:lstStyle/>
          <a:p>
            <a:endParaRPr lang="fr-FR"/>
          </a:p>
        </p:txBody>
      </p:sp>
      <p:sp>
        <p:nvSpPr>
          <p:cNvPr id="5" name="Espace réservé des commentaires 4"/>
          <p:cNvSpPr>
            <a:spLocks noGrp="1"/>
          </p:cNvSpPr>
          <p:nvPr>
            <p:ph type="body" sz="quarter" idx="3"/>
          </p:nvPr>
        </p:nvSpPr>
        <p:spPr>
          <a:xfrm>
            <a:off x="709762" y="4924990"/>
            <a:ext cx="5679779" cy="4029684"/>
          </a:xfrm>
          <a:prstGeom prst="rect">
            <a:avLst/>
          </a:prstGeom>
        </p:spPr>
        <p:txBody>
          <a:bodyPr vert="horz" lIns="94430" tIns="47215" rIns="94430" bIns="4721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2309"/>
            <a:ext cx="3075630" cy="512304"/>
          </a:xfrm>
          <a:prstGeom prst="rect">
            <a:avLst/>
          </a:prstGeom>
        </p:spPr>
        <p:txBody>
          <a:bodyPr vert="horz" lIns="94430" tIns="47215" rIns="94430" bIns="472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979" y="9722309"/>
            <a:ext cx="3075630" cy="512304"/>
          </a:xfrm>
          <a:prstGeom prst="rect">
            <a:avLst/>
          </a:prstGeom>
        </p:spPr>
        <p:txBody>
          <a:bodyPr vert="horz" lIns="94430" tIns="47215" rIns="94430" bIns="47215" rtlCol="0" anchor="b"/>
          <a:lstStyle>
            <a:lvl1pPr algn="r">
              <a:defRPr sz="1200"/>
            </a:lvl1pPr>
          </a:lstStyle>
          <a:p>
            <a:fld id="{9F5EC79C-3294-4EF6-BD2F-B094DFE944D6}" type="slidenum">
              <a:rPr lang="fr-FR" smtClean="0"/>
              <a:t>‹N°›</a:t>
            </a:fld>
            <a:endParaRPr lang="fr-FR"/>
          </a:p>
        </p:txBody>
      </p:sp>
    </p:spTree>
    <p:extLst>
      <p:ext uri="{BB962C8B-B14F-4D97-AF65-F5344CB8AC3E}">
        <p14:creationId xmlns:p14="http://schemas.microsoft.com/office/powerpoint/2010/main" val="303180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5EC79C-3294-4EF6-BD2F-B094DFE944D6}" type="slidenum">
              <a:rPr lang="fr-FR" smtClean="0"/>
              <a:t>1</a:t>
            </a:fld>
            <a:endParaRPr lang="fr-FR"/>
          </a:p>
        </p:txBody>
      </p:sp>
    </p:spTree>
    <p:extLst>
      <p:ext uri="{BB962C8B-B14F-4D97-AF65-F5344CB8AC3E}">
        <p14:creationId xmlns:p14="http://schemas.microsoft.com/office/powerpoint/2010/main" val="298965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5EC79C-3294-4EF6-BD2F-B094DFE944D6}" type="slidenum">
              <a:rPr lang="fr-FR" smtClean="0"/>
              <a:t>2</a:t>
            </a:fld>
            <a:endParaRPr lang="fr-FR"/>
          </a:p>
        </p:txBody>
      </p:sp>
    </p:spTree>
    <p:extLst>
      <p:ext uri="{BB962C8B-B14F-4D97-AF65-F5344CB8AC3E}">
        <p14:creationId xmlns:p14="http://schemas.microsoft.com/office/powerpoint/2010/main" val="125510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5EC79C-3294-4EF6-BD2F-B094DFE944D6}" type="slidenum">
              <a:rPr lang="fr-FR" smtClean="0"/>
              <a:t>16</a:t>
            </a:fld>
            <a:endParaRPr lang="fr-FR"/>
          </a:p>
        </p:txBody>
      </p:sp>
    </p:spTree>
    <p:extLst>
      <p:ext uri="{BB962C8B-B14F-4D97-AF65-F5344CB8AC3E}">
        <p14:creationId xmlns:p14="http://schemas.microsoft.com/office/powerpoint/2010/main" val="338797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smtClean="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3005515-7C3E-49A3-A973-B5373D359FF3}" type="datetime1">
              <a:rPr lang="fr-FR" smtClean="0"/>
              <a:t>30/12/2019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5764252" y="9909729"/>
            <a:ext cx="1700927" cy="569240"/>
          </a:xfrm>
        </p:spPr>
        <p:txBody>
          <a:bodyPr/>
          <a:lstStyle>
            <a:lvl1pPr>
              <a:defRPr sz="1200">
                <a:solidFill>
                  <a:srgbClr val="FF7200"/>
                </a:solidFill>
                <a:latin typeface="+mn-lt"/>
              </a:defRPr>
            </a:lvl1pPr>
          </a:lstStyle>
          <a:p>
            <a:fld id="{A54FCFD5-CAA6-4349-BA70-1D9E83F4F9C3}" type="slidenum">
              <a:rPr lang="fr-FR" smtClean="0"/>
              <a:pPr/>
              <a:t>‹N°›</a:t>
            </a:fld>
            <a:endParaRPr lang="fr-FR"/>
          </a:p>
        </p:txBody>
      </p:sp>
    </p:spTree>
    <p:extLst>
      <p:ext uri="{BB962C8B-B14F-4D97-AF65-F5344CB8AC3E}">
        <p14:creationId xmlns:p14="http://schemas.microsoft.com/office/powerpoint/2010/main" val="2813214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3D4B52A-05F2-432E-98F2-5A3546F029BF}" type="datetime1">
              <a:rPr lang="fr-FR" smtClean="0"/>
              <a:t>30/12/2019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33607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8BCC97E-9EA1-4E2B-9B5A-D2174A4462D8}" type="datetime1">
              <a:rPr lang="fr-FR" smtClean="0"/>
              <a:t>30/12/2019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180383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F6C3DAB-25D6-47B2-84D6-A69EC668D550}" type="datetime1">
              <a:rPr lang="fr-FR" smtClean="0"/>
              <a:t>30/12/2019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13569275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smtClean="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F56E13-5498-4460-B373-9AAD52D90F43}" type="datetime1">
              <a:rPr lang="fr-FR" smtClean="0"/>
              <a:t>30/12/2019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161258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BBFB2AE-3D5B-4F13-B1E4-82DE7D30C1A2}" type="datetime1">
              <a:rPr lang="fr-FR" smtClean="0"/>
              <a:t>30/12/2019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325028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Modifiez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Modifiez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93E5F32-26E9-43B3-BF58-A9AE09FC17AB}" type="datetime1">
              <a:rPr lang="fr-FR" smtClean="0"/>
              <a:t>30/12/2019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351760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9654E8B-17A6-495B-A64D-3D69DE825C2A}" type="datetime1">
              <a:rPr lang="fr-FR" smtClean="0"/>
              <a:t>30/12/2019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96678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92F7F-EFBE-4329-954A-D802E9EE132E}" type="datetime1">
              <a:rPr lang="fr-FR" smtClean="0"/>
              <a:t>30/12/2019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48257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6A2C671-3308-4452-B8CD-F3B5F1EC0410}" type="datetime1">
              <a:rPr lang="fr-FR" smtClean="0"/>
              <a:t>30/12/2019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367315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0E7CCC7-5D5F-4AF5-91B0-9C4D173EBDA9}" type="datetime1">
              <a:rPr lang="fr-FR" smtClean="0"/>
              <a:t>30/12/2019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4FCFD5-CAA6-4349-BA70-1D9E83F4F9C3}" type="slidenum">
              <a:rPr lang="fr-FR" smtClean="0"/>
              <a:t>‹N°›</a:t>
            </a:fld>
            <a:endParaRPr lang="fr-FR"/>
          </a:p>
        </p:txBody>
      </p:sp>
    </p:spTree>
    <p:extLst>
      <p:ext uri="{BB962C8B-B14F-4D97-AF65-F5344CB8AC3E}">
        <p14:creationId xmlns:p14="http://schemas.microsoft.com/office/powerpoint/2010/main" val="360778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105CF2A-21DC-4D3D-8AC8-D87982C5B9E8}" type="datetime1">
              <a:rPr lang="fr-FR" smtClean="0"/>
              <a:t>30/12/2019</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54FCFD5-CAA6-4349-BA70-1D9E83F4F9C3}" type="slidenum">
              <a:rPr lang="fr-FR" smtClean="0"/>
              <a:t>‹N°›</a:t>
            </a:fld>
            <a:endParaRPr lang="fr-FR"/>
          </a:p>
        </p:txBody>
      </p:sp>
    </p:spTree>
    <p:extLst>
      <p:ext uri="{BB962C8B-B14F-4D97-AF65-F5344CB8AC3E}">
        <p14:creationId xmlns:p14="http://schemas.microsoft.com/office/powerpoint/2010/main" val="21481158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4825" y="323850"/>
            <a:ext cx="4010025" cy="1606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 y="7337614"/>
            <a:ext cx="7559674" cy="335420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1" b="447"/>
          <a:stretch/>
        </p:blipFill>
        <p:spPr>
          <a:xfrm>
            <a:off x="-4" y="9009"/>
            <a:ext cx="7559675" cy="5644229"/>
          </a:xfrm>
          <a:prstGeom prst="rect">
            <a:avLst/>
          </a:prstGeom>
        </p:spPr>
      </p:pic>
      <p:sp>
        <p:nvSpPr>
          <p:cNvPr id="14" name="Rectangle 13"/>
          <p:cNvSpPr/>
          <p:nvPr/>
        </p:nvSpPr>
        <p:spPr>
          <a:xfrm>
            <a:off x="1724225" y="323850"/>
            <a:ext cx="4111225" cy="1606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2143" y="351913"/>
            <a:ext cx="3735389" cy="1540611"/>
          </a:xfrm>
          <a:prstGeom prst="rect">
            <a:avLst/>
          </a:prstGeom>
        </p:spPr>
      </p:pic>
      <p:sp>
        <p:nvSpPr>
          <p:cNvPr id="16" name="Rectangle 15"/>
          <p:cNvSpPr/>
          <p:nvPr/>
        </p:nvSpPr>
        <p:spPr>
          <a:xfrm>
            <a:off x="600870" y="7609153"/>
            <a:ext cx="6357922" cy="830997"/>
          </a:xfrm>
          <a:prstGeom prst="rect">
            <a:avLst/>
          </a:prstGeom>
        </p:spPr>
        <p:txBody>
          <a:bodyPr wrap="square">
            <a:spAutoFit/>
          </a:bodyPr>
          <a:lstStyle/>
          <a:p>
            <a:pPr algn="ctr"/>
            <a:r>
              <a:rPr lang="fr-FR" sz="4800" b="1" dirty="0" smtClean="0">
                <a:solidFill>
                  <a:schemeClr val="bg1"/>
                </a:solidFill>
              </a:rPr>
              <a:t>Le guide du salarié</a:t>
            </a:r>
            <a:endParaRPr lang="fr-FR" sz="4400" b="1" dirty="0">
              <a:solidFill>
                <a:srgbClr val="FF7200"/>
              </a:solidFill>
            </a:endParaRPr>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t="411" b="69897"/>
          <a:stretch/>
        </p:blipFill>
        <p:spPr>
          <a:xfrm>
            <a:off x="0" y="5631705"/>
            <a:ext cx="7559675" cy="1683495"/>
          </a:xfrm>
          <a:prstGeom prst="rect">
            <a:avLst/>
          </a:prstGeom>
        </p:spPr>
      </p:pic>
      <p:sp>
        <p:nvSpPr>
          <p:cNvPr id="2" name="Rectangle 1"/>
          <p:cNvSpPr/>
          <p:nvPr/>
        </p:nvSpPr>
        <p:spPr>
          <a:xfrm>
            <a:off x="0" y="5226684"/>
            <a:ext cx="7559673" cy="2171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727" y="2058979"/>
            <a:ext cx="3200405" cy="5283687"/>
          </a:xfrm>
          <a:prstGeom prst="rect">
            <a:avLst/>
          </a:prstGeom>
        </p:spPr>
      </p:pic>
      <p:sp>
        <p:nvSpPr>
          <p:cNvPr id="18" name="ZoneTexte 17"/>
          <p:cNvSpPr txBox="1"/>
          <p:nvPr/>
        </p:nvSpPr>
        <p:spPr>
          <a:xfrm>
            <a:off x="691793" y="8512362"/>
            <a:ext cx="6176075" cy="461665"/>
          </a:xfrm>
          <a:prstGeom prst="rect">
            <a:avLst/>
          </a:prstGeom>
          <a:noFill/>
        </p:spPr>
        <p:txBody>
          <a:bodyPr wrap="square" rtlCol="0">
            <a:spAutoFit/>
          </a:bodyPr>
          <a:lstStyle/>
          <a:p>
            <a:pPr algn="ctr"/>
            <a:r>
              <a:rPr lang="fr-FR" sz="2400" dirty="0" smtClean="0">
                <a:solidFill>
                  <a:srgbClr val="FF7200"/>
                </a:solidFill>
                <a:ea typeface="Champagne &amp; Limousines" panose="020B0502020202020204" pitchFamily="34" charset="0"/>
              </a:rPr>
              <a:t>Votre contrat frais de santé en toute simplicité !</a:t>
            </a:r>
            <a:endParaRPr lang="en-US" sz="2400" dirty="0">
              <a:solidFill>
                <a:srgbClr val="FF7200"/>
              </a:solidFill>
              <a:ea typeface="Champagne &amp; Limousines" panose="020B0502020202020204" pitchFamily="34" charset="0"/>
            </a:endParaRPr>
          </a:p>
        </p:txBody>
      </p:sp>
      <p:sp>
        <p:nvSpPr>
          <p:cNvPr id="17" name="ZoneTexte 16"/>
          <p:cNvSpPr txBox="1"/>
          <p:nvPr/>
        </p:nvSpPr>
        <p:spPr>
          <a:xfrm>
            <a:off x="6035039" y="10153074"/>
            <a:ext cx="1524631" cy="338554"/>
          </a:xfrm>
          <a:prstGeom prst="rect">
            <a:avLst/>
          </a:prstGeom>
          <a:noFill/>
        </p:spPr>
        <p:txBody>
          <a:bodyPr wrap="square" rtlCol="0">
            <a:spAutoFit/>
          </a:bodyPr>
          <a:lstStyle/>
          <a:p>
            <a:r>
              <a:rPr lang="fr-FR" sz="1600" b="1" dirty="0">
                <a:solidFill>
                  <a:srgbClr val="FF7200"/>
                </a:solidFill>
              </a:rPr>
              <a:t>b</a:t>
            </a:r>
            <a:r>
              <a:rPr lang="fr-FR" sz="1600" b="1" dirty="0" smtClean="0">
                <a:solidFill>
                  <a:srgbClr val="FF7200"/>
                </a:solidFill>
              </a:rPr>
              <a:t>aloo-gestion.fr</a:t>
            </a:r>
            <a:endParaRPr lang="fr-FR" sz="1600" b="1" dirty="0">
              <a:solidFill>
                <a:srgbClr val="FF7200"/>
              </a:solidFill>
            </a:endParaRPr>
          </a:p>
        </p:txBody>
      </p:sp>
      <p:sp>
        <p:nvSpPr>
          <p:cNvPr id="19" name="Rectangle 18"/>
          <p:cNvSpPr/>
          <p:nvPr/>
        </p:nvSpPr>
        <p:spPr>
          <a:xfrm>
            <a:off x="6321832" y="10483078"/>
            <a:ext cx="1237839" cy="215444"/>
          </a:xfrm>
          <a:prstGeom prst="rect">
            <a:avLst/>
          </a:prstGeom>
        </p:spPr>
        <p:txBody>
          <a:bodyPr wrap="none">
            <a:spAutoFit/>
          </a:bodyPr>
          <a:lstStyle/>
          <a:p>
            <a:r>
              <a:rPr lang="fr-FR" sz="800" dirty="0" smtClean="0">
                <a:solidFill>
                  <a:schemeClr val="bg1"/>
                </a:solidFill>
                <a:ea typeface="Times New Roman" panose="02020603050405020304" pitchFamily="18" charset="0"/>
              </a:rPr>
              <a:t>Numéro ORIAS 13009219</a:t>
            </a:r>
            <a:endParaRPr lang="fr-FR" dirty="0">
              <a:solidFill>
                <a:schemeClr val="bg1"/>
              </a:solidFill>
            </a:endParaRPr>
          </a:p>
        </p:txBody>
      </p:sp>
      <p:pic>
        <p:nvPicPr>
          <p:cNvPr id="20" name="Image 19"/>
          <p:cNvPicPr>
            <a:picLocks noChangeAspect="1"/>
          </p:cNvPicPr>
          <p:nvPr/>
        </p:nvPicPr>
        <p:blipFill>
          <a:blip r:embed="rId6"/>
          <a:stretch>
            <a:fillRect/>
          </a:stretch>
        </p:blipFill>
        <p:spPr>
          <a:xfrm>
            <a:off x="208863" y="9739319"/>
            <a:ext cx="2359586" cy="702636"/>
          </a:xfrm>
          <a:prstGeom prst="rect">
            <a:avLst/>
          </a:prstGeom>
        </p:spPr>
      </p:pic>
    </p:spTree>
    <p:extLst>
      <p:ext uri="{BB962C8B-B14F-4D97-AF65-F5344CB8AC3E}">
        <p14:creationId xmlns:p14="http://schemas.microsoft.com/office/powerpoint/2010/main" val="427176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1865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22868"/>
          <a:stretch/>
        </p:blipFill>
        <p:spPr>
          <a:xfrm>
            <a:off x="0" y="-1"/>
            <a:ext cx="7559675" cy="4373163"/>
          </a:xfrm>
          <a:prstGeom prst="rect">
            <a:avLst/>
          </a:prstGeom>
        </p:spPr>
      </p:pic>
      <p:grpSp>
        <p:nvGrpSpPr>
          <p:cNvPr id="11" name="Groupe 10"/>
          <p:cNvGrpSpPr/>
          <p:nvPr/>
        </p:nvGrpSpPr>
        <p:grpSpPr>
          <a:xfrm>
            <a:off x="-15874" y="4402666"/>
            <a:ext cx="7559675" cy="1896533"/>
            <a:chOff x="-2" y="190696"/>
            <a:chExt cx="7559675" cy="1896533"/>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347" b="63203"/>
            <a:stretch/>
          </p:blipFill>
          <p:spPr>
            <a:xfrm>
              <a:off x="-2" y="190696"/>
              <a:ext cx="7559675" cy="1896533"/>
            </a:xfrm>
            <a:prstGeom prst="rect">
              <a:avLst/>
            </a:prstGeom>
          </p:spPr>
        </p:pic>
        <p:sp>
          <p:nvSpPr>
            <p:cNvPr id="8" name="Rectangle 7"/>
            <p:cNvSpPr/>
            <p:nvPr/>
          </p:nvSpPr>
          <p:spPr>
            <a:xfrm>
              <a:off x="143401" y="643912"/>
              <a:ext cx="7272868" cy="990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smtClean="0">
                  <a:solidFill>
                    <a:srgbClr val="003750"/>
                  </a:solidFill>
                </a:rPr>
                <a:t>Les bonnes pratiques</a:t>
              </a:r>
              <a:endParaRPr lang="fr-FR" sz="4000" dirty="0">
                <a:solidFill>
                  <a:srgbClr val="003750"/>
                </a:solidFill>
              </a:endParaRPr>
            </a:p>
          </p:txBody>
        </p:sp>
      </p:grpSp>
      <p:sp>
        <p:nvSpPr>
          <p:cNvPr id="13" name="Rectangle 12"/>
          <p:cNvSpPr/>
          <p:nvPr/>
        </p:nvSpPr>
        <p:spPr>
          <a:xfrm>
            <a:off x="5300133" y="-1"/>
            <a:ext cx="2243668" cy="1794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p>
        </p:txBody>
      </p:sp>
      <p:sp>
        <p:nvSpPr>
          <p:cNvPr id="20" name="ZoneTexte 19"/>
          <p:cNvSpPr txBox="1"/>
          <p:nvPr/>
        </p:nvSpPr>
        <p:spPr>
          <a:xfrm>
            <a:off x="5300133" y="-46436"/>
            <a:ext cx="2275416" cy="1862048"/>
          </a:xfrm>
          <a:prstGeom prst="rect">
            <a:avLst/>
          </a:prstGeom>
          <a:noFill/>
        </p:spPr>
        <p:txBody>
          <a:bodyPr wrap="square" rtlCol="0">
            <a:spAutoFit/>
          </a:bodyPr>
          <a:lstStyle/>
          <a:p>
            <a:pPr algn="ctr"/>
            <a:r>
              <a:rPr lang="fr-FR" sz="11500" dirty="0">
                <a:solidFill>
                  <a:srgbClr val="FF7200"/>
                </a:solidFill>
              </a:rPr>
              <a:t>4</a:t>
            </a:r>
            <a:endParaRPr lang="fr-FR" sz="11500" dirty="0">
              <a:solidFill>
                <a:srgbClr val="FF7200"/>
              </a:solidFill>
            </a:endParaRPr>
          </a:p>
        </p:txBody>
      </p:sp>
      <p:grpSp>
        <p:nvGrpSpPr>
          <p:cNvPr id="10" name="Groupe 9"/>
          <p:cNvGrpSpPr/>
          <p:nvPr/>
        </p:nvGrpSpPr>
        <p:grpSpPr>
          <a:xfrm>
            <a:off x="0" y="10278533"/>
            <a:ext cx="7275512" cy="413280"/>
            <a:chOff x="0" y="10278533"/>
            <a:chExt cx="7275512" cy="413280"/>
          </a:xfrm>
        </p:grpSpPr>
        <p:sp>
          <p:nvSpPr>
            <p:cNvPr id="12" name="Rectangle 11"/>
            <p:cNvSpPr/>
            <p:nvPr/>
          </p:nvSpPr>
          <p:spPr>
            <a:xfrm>
              <a:off x="0" y="10278533"/>
              <a:ext cx="6536267" cy="41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14</a:t>
              </a:r>
              <a:endParaRPr lang="fr-FR" sz="1200" dirty="0"/>
            </a:p>
          </p:txBody>
        </p:sp>
      </p:grpSp>
    </p:spTree>
    <p:extLst>
      <p:ext uri="{BB962C8B-B14F-4D97-AF65-F5344CB8AC3E}">
        <p14:creationId xmlns:p14="http://schemas.microsoft.com/office/powerpoint/2010/main" val="232872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e 39"/>
          <p:cNvGrpSpPr/>
          <p:nvPr/>
        </p:nvGrpSpPr>
        <p:grpSpPr>
          <a:xfrm>
            <a:off x="1494971" y="0"/>
            <a:ext cx="6074230" cy="1016001"/>
            <a:chOff x="1494971" y="0"/>
            <a:chExt cx="6074230" cy="1016001"/>
          </a:xfrm>
        </p:grpSpPr>
        <p:sp>
          <p:nvSpPr>
            <p:cNvPr id="41" name="Rectangle 40"/>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42" name="Image 41"/>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750"/>
              </a:solidFill>
            </a:endParaRPr>
          </a:p>
        </p:txBody>
      </p:sp>
      <p:sp>
        <p:nvSpPr>
          <p:cNvPr id="11" name="ZoneTexte 10"/>
          <p:cNvSpPr txBox="1"/>
          <p:nvPr/>
        </p:nvSpPr>
        <p:spPr>
          <a:xfrm>
            <a:off x="2387600" y="393590"/>
            <a:ext cx="5087409" cy="646331"/>
          </a:xfrm>
          <a:prstGeom prst="rect">
            <a:avLst/>
          </a:prstGeom>
          <a:noFill/>
        </p:spPr>
        <p:txBody>
          <a:bodyPr wrap="square" rtlCol="0">
            <a:spAutoFit/>
          </a:bodyPr>
          <a:lstStyle/>
          <a:p>
            <a:pPr algn="r"/>
            <a:r>
              <a:rPr lang="fr-FR" sz="3600" dirty="0" smtClean="0">
                <a:solidFill>
                  <a:schemeClr val="bg1"/>
                </a:solidFill>
              </a:rPr>
              <a:t>Les bonnes pratiques</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15</a:t>
            </a:r>
            <a:endParaRPr lang="fr-FR" sz="1200" dirty="0"/>
          </a:p>
        </p:txBody>
      </p:sp>
      <p:grpSp>
        <p:nvGrpSpPr>
          <p:cNvPr id="50" name="Groupe 49"/>
          <p:cNvGrpSpPr/>
          <p:nvPr/>
        </p:nvGrpSpPr>
        <p:grpSpPr>
          <a:xfrm>
            <a:off x="285653" y="1896877"/>
            <a:ext cx="3128208" cy="338554"/>
            <a:chOff x="285653" y="2922886"/>
            <a:chExt cx="3128208" cy="338554"/>
          </a:xfrm>
        </p:grpSpPr>
        <p:sp>
          <p:nvSpPr>
            <p:cNvPr id="51" name="Rectangle 50"/>
            <p:cNvSpPr/>
            <p:nvPr/>
          </p:nvSpPr>
          <p:spPr>
            <a:xfrm>
              <a:off x="880282" y="2922886"/>
              <a:ext cx="2533579" cy="338554"/>
            </a:xfrm>
            <a:prstGeom prst="rect">
              <a:avLst/>
            </a:prstGeom>
          </p:spPr>
          <p:txBody>
            <a:bodyPr wrap="none">
              <a:spAutoFit/>
            </a:bodyPr>
            <a:lstStyle/>
            <a:p>
              <a:pPr algn="just">
                <a:spcAft>
                  <a:spcPts val="0"/>
                </a:spcAft>
              </a:pPr>
              <a:r>
                <a:rPr lang="fr-FR" sz="1600" dirty="0">
                  <a:solidFill>
                    <a:srgbClr val="003750"/>
                  </a:solidFill>
                  <a:ea typeface="Calibri" panose="020F0502020204030204" pitchFamily="34" charset="0"/>
                  <a:cs typeface="Times New Roman" panose="02020603050405020304" pitchFamily="18" charset="0"/>
                </a:rPr>
                <a:t> </a:t>
              </a:r>
              <a:r>
                <a:rPr lang="fr-FR" sz="1600" b="1" dirty="0" smtClean="0">
                  <a:solidFill>
                    <a:srgbClr val="003750"/>
                  </a:solidFill>
                  <a:ea typeface="Calibri" panose="020F0502020204030204" pitchFamily="34" charset="0"/>
                </a:rPr>
                <a:t>Votre carte de tiers payant </a:t>
              </a:r>
              <a:endParaRPr lang="fr-FR" sz="1600" b="1" dirty="0">
                <a:solidFill>
                  <a:srgbClr val="003750"/>
                </a:solidFill>
                <a:ea typeface="Calibri" panose="020F0502020204030204" pitchFamily="34" charset="0"/>
              </a:endParaRPr>
            </a:p>
          </p:txBody>
        </p:sp>
        <p:pic>
          <p:nvPicPr>
            <p:cNvPr id="52" name="Imag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3" y="2965155"/>
              <a:ext cx="475425" cy="254017"/>
            </a:xfrm>
            <a:prstGeom prst="rect">
              <a:avLst/>
            </a:prstGeom>
          </p:spPr>
        </p:pic>
      </p:grpSp>
      <p:grpSp>
        <p:nvGrpSpPr>
          <p:cNvPr id="56" name="Groupe 55"/>
          <p:cNvGrpSpPr/>
          <p:nvPr/>
        </p:nvGrpSpPr>
        <p:grpSpPr>
          <a:xfrm>
            <a:off x="368881" y="6000812"/>
            <a:ext cx="5371702" cy="338554"/>
            <a:chOff x="-1572723" y="1696825"/>
            <a:chExt cx="5371702" cy="338554"/>
          </a:xfrm>
        </p:grpSpPr>
        <p:sp>
          <p:nvSpPr>
            <p:cNvPr id="57" name="Rectangle 56"/>
            <p:cNvSpPr/>
            <p:nvPr/>
          </p:nvSpPr>
          <p:spPr>
            <a:xfrm>
              <a:off x="-1097298" y="1696825"/>
              <a:ext cx="4896277" cy="338554"/>
            </a:xfrm>
            <a:prstGeom prst="rect">
              <a:avLst/>
            </a:prstGeom>
          </p:spPr>
          <p:txBody>
            <a:bodyPr wrap="none">
              <a:spAutoFit/>
            </a:bodyPr>
            <a:lstStyle/>
            <a:p>
              <a:pPr algn="just">
                <a:spcAft>
                  <a:spcPts val="0"/>
                </a:spcAft>
              </a:pPr>
              <a:r>
                <a:rPr lang="fr-FR" sz="1600" dirty="0">
                  <a:solidFill>
                    <a:srgbClr val="003750"/>
                  </a:solidFill>
                  <a:ea typeface="Calibri" panose="020F0502020204030204" pitchFamily="34" charset="0"/>
                  <a:cs typeface="Times New Roman" panose="02020603050405020304" pitchFamily="18" charset="0"/>
                </a:rPr>
                <a:t> </a:t>
              </a:r>
              <a:r>
                <a:rPr lang="fr-FR" sz="1600" b="1" dirty="0" smtClean="0">
                  <a:solidFill>
                    <a:srgbClr val="003750"/>
                  </a:solidFill>
                  <a:ea typeface="Calibri" panose="020F0502020204030204" pitchFamily="34" charset="0"/>
                </a:rPr>
                <a:t>Comment demander une prise en charge hospitalière ?</a:t>
              </a:r>
              <a:endParaRPr lang="fr-FR" sz="1600" b="1" dirty="0">
                <a:solidFill>
                  <a:srgbClr val="003750"/>
                </a:solidFill>
                <a:ea typeface="Calibri" panose="020F0502020204030204" pitchFamily="34" charset="0"/>
              </a:endParaRPr>
            </a:p>
          </p:txBody>
        </p:sp>
        <p:pic>
          <p:nvPicPr>
            <p:cNvPr id="58" name="Imag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723" y="1742097"/>
              <a:ext cx="475425" cy="254017"/>
            </a:xfrm>
            <a:prstGeom prst="rect">
              <a:avLst/>
            </a:prstGeom>
          </p:spPr>
        </p:pic>
      </p:grpSp>
      <p:pic>
        <p:nvPicPr>
          <p:cNvPr id="26" name="Image 25"/>
          <p:cNvPicPr>
            <a:picLocks noChangeAspect="1"/>
          </p:cNvPicPr>
          <p:nvPr/>
        </p:nvPicPr>
        <p:blipFill>
          <a:blip r:embed="rId4"/>
          <a:stretch>
            <a:fillRect/>
          </a:stretch>
        </p:blipFill>
        <p:spPr>
          <a:xfrm>
            <a:off x="2173631" y="3138350"/>
            <a:ext cx="3186360" cy="1529453"/>
          </a:xfrm>
          <a:prstGeom prst="rect">
            <a:avLst/>
          </a:prstGeom>
        </p:spPr>
      </p:pic>
      <p:sp>
        <p:nvSpPr>
          <p:cNvPr id="27" name="Rectangle 26"/>
          <p:cNvSpPr/>
          <p:nvPr/>
        </p:nvSpPr>
        <p:spPr>
          <a:xfrm>
            <a:off x="1" y="4845475"/>
            <a:ext cx="7275512" cy="787780"/>
          </a:xfrm>
          <a:prstGeom prst="rect">
            <a:avLst/>
          </a:prstGeom>
        </p:spPr>
        <p:txBody>
          <a:bodyPr wrap="square">
            <a:spAutoFit/>
          </a:bodyPr>
          <a:lstStyle/>
          <a:p>
            <a:pPr algn="just">
              <a:lnSpc>
                <a:spcPct val="107000"/>
              </a:lnSpc>
              <a:spcAft>
                <a:spcPts val="800"/>
              </a:spcAft>
            </a:pPr>
            <a:r>
              <a:rPr lang="fr-FR" sz="1200" dirty="0" smtClean="0">
                <a:solidFill>
                  <a:srgbClr val="003750"/>
                </a:solidFill>
                <a:latin typeface="Calibri" panose="020F0502020204030204" pitchFamily="34" charset="0"/>
                <a:ea typeface="Calibri" panose="020F0502020204030204" pitchFamily="34" charset="0"/>
                <a:cs typeface="Times New Roman" panose="02020603050405020304" pitchFamily="18" charset="0"/>
              </a:rPr>
              <a:t>Une </a:t>
            </a:r>
            <a:r>
              <a:rPr lang="fr-FR" sz="1200" dirty="0">
                <a:solidFill>
                  <a:srgbClr val="003750"/>
                </a:solidFill>
                <a:latin typeface="Calibri" panose="020F0502020204030204" pitchFamily="34" charset="0"/>
                <a:ea typeface="Calibri" panose="020F0502020204030204" pitchFamily="34" charset="0"/>
                <a:cs typeface="Times New Roman" panose="02020603050405020304" pitchFamily="18" charset="0"/>
              </a:rPr>
              <a:t>attestation de tiers payant familiale en double exemplaire est remise à chaque assuré social pour la dispense de l’avance des frais, effectués en France, relatifs aux soins remboursés par la </a:t>
            </a:r>
            <a:r>
              <a:rPr lang="fr-FR" sz="1200" dirty="0" smtClean="0">
                <a:solidFill>
                  <a:srgbClr val="003750"/>
                </a:solidFill>
                <a:latin typeface="Calibri" panose="020F0502020204030204" pitchFamily="34" charset="0"/>
                <a:ea typeface="Calibri" panose="020F0502020204030204" pitchFamily="34" charset="0"/>
                <a:cs typeface="Times New Roman" panose="02020603050405020304" pitchFamily="18" charset="0"/>
              </a:rPr>
              <a:t>Sécurité </a:t>
            </a:r>
            <a:r>
              <a:rPr lang="fr-FR" sz="1200" dirty="0">
                <a:solidFill>
                  <a:srgbClr val="003750"/>
                </a:solidFill>
                <a:latin typeface="Calibri" panose="020F0502020204030204" pitchFamily="34" charset="0"/>
                <a:ea typeface="Calibri" panose="020F0502020204030204" pitchFamily="34" charset="0"/>
                <a:cs typeface="Times New Roman" panose="02020603050405020304" pitchFamily="18" charset="0"/>
              </a:rPr>
              <a:t>sociale</a:t>
            </a:r>
            <a:r>
              <a:rPr lang="fr-FR" sz="1200" dirty="0" smtClean="0">
                <a:solidFill>
                  <a:srgbClr val="00375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200" dirty="0" smtClean="0">
                <a:solidFill>
                  <a:srgbClr val="003750"/>
                </a:solidFill>
                <a:latin typeface="Calibri" panose="020F0502020204030204" pitchFamily="34" charset="0"/>
                <a:ea typeface="Calibri" panose="020F0502020204030204" pitchFamily="34" charset="0"/>
                <a:cs typeface="Times New Roman" panose="02020603050405020304" pitchFamily="18" charset="0"/>
              </a:rPr>
              <a:t>Cette attestation de tiers payant est disponible en version digitale sur l’application mobile baloo.</a:t>
            </a:r>
            <a:endParaRPr lang="fr-FR" sz="1200" dirty="0">
              <a:solidFill>
                <a:srgbClr val="0037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83227" y="6464887"/>
            <a:ext cx="5673726" cy="523220"/>
          </a:xfrm>
          <a:prstGeom prst="rect">
            <a:avLst/>
          </a:prstGeom>
        </p:spPr>
        <p:txBody>
          <a:bodyPr wrap="square">
            <a:spAutoFit/>
          </a:bodyPr>
          <a:lstStyle/>
          <a:p>
            <a:pPr lvl="0" eaLnBrk="0" fontAlgn="base" hangingPunct="0">
              <a:spcBef>
                <a:spcPct val="0"/>
              </a:spcBef>
              <a:spcAft>
                <a:spcPct val="0"/>
              </a:spcAft>
            </a:pPr>
            <a:r>
              <a:rPr lang="fr-FR" altLang="en-US" sz="1200" dirty="0" smtClean="0">
                <a:solidFill>
                  <a:srgbClr val="003750"/>
                </a:solidFill>
                <a:ea typeface="Times New Roman" panose="02020603050405020304" pitchFamily="18" charset="0"/>
                <a:cs typeface="Arial" panose="020B0604020202020204" pitchFamily="34" charset="0"/>
              </a:rPr>
              <a:t>Pour </a:t>
            </a:r>
            <a:r>
              <a:rPr lang="fr-FR" altLang="en-US" sz="1200" dirty="0">
                <a:solidFill>
                  <a:srgbClr val="003750"/>
                </a:solidFill>
                <a:ea typeface="Times New Roman" panose="02020603050405020304" pitchFamily="18" charset="0"/>
                <a:cs typeface="Arial" panose="020B0604020202020204" pitchFamily="34" charset="0"/>
              </a:rPr>
              <a:t>vous éviter de faire l’avance de frais baloo établit un accord de prise en charge.</a:t>
            </a:r>
          </a:p>
          <a:p>
            <a:pPr lvl="0" eaLnBrk="0" fontAlgn="base" hangingPunct="0">
              <a:spcBef>
                <a:spcPct val="0"/>
              </a:spcBef>
              <a:spcAft>
                <a:spcPct val="0"/>
              </a:spcAft>
            </a:pPr>
            <a:endParaRPr lang="fr-FR" altLang="en-US" sz="400" dirty="0">
              <a:solidFill>
                <a:srgbClr val="003750"/>
              </a:solidFill>
              <a:ea typeface="Times New Roman" panose="02020603050405020304" pitchFamily="18" charset="0"/>
            </a:endParaRPr>
          </a:p>
          <a:p>
            <a:pPr lvl="0" eaLnBrk="0" fontAlgn="base" hangingPunct="0">
              <a:spcBef>
                <a:spcPct val="0"/>
              </a:spcBef>
              <a:spcAft>
                <a:spcPct val="0"/>
              </a:spcAft>
            </a:pPr>
            <a:r>
              <a:rPr lang="fr-FR" altLang="en-US" sz="1200" dirty="0">
                <a:solidFill>
                  <a:srgbClr val="003750"/>
                </a:solidFill>
                <a:ea typeface="Times New Roman" panose="02020603050405020304" pitchFamily="18" charset="0"/>
                <a:cs typeface="Arial" panose="020B0604020202020204" pitchFamily="34" charset="0"/>
              </a:rPr>
              <a:t>Les demandes peuvent être </a:t>
            </a:r>
            <a:r>
              <a:rPr lang="fr-FR" altLang="en-US" sz="1200" dirty="0" smtClean="0">
                <a:solidFill>
                  <a:srgbClr val="003750"/>
                </a:solidFill>
                <a:ea typeface="Times New Roman" panose="02020603050405020304" pitchFamily="18" charset="0"/>
                <a:cs typeface="Arial" panose="020B0604020202020204" pitchFamily="34" charset="0"/>
              </a:rPr>
              <a:t>formulées par</a:t>
            </a:r>
            <a:r>
              <a:rPr lang="fr-FR" altLang="en-US" sz="1200" dirty="0">
                <a:solidFill>
                  <a:srgbClr val="003750"/>
                </a:solidFill>
                <a:ea typeface="Times New Roman" panose="02020603050405020304" pitchFamily="18" charset="0"/>
                <a:cs typeface="Arial" panose="020B0604020202020204" pitchFamily="34" charset="0"/>
              </a:rPr>
              <a:t> :</a:t>
            </a:r>
            <a:endParaRPr lang="fr-FR" altLang="en-US" sz="1200" dirty="0">
              <a:solidFill>
                <a:srgbClr val="003750"/>
              </a:solidFill>
              <a:ea typeface="Times New Roman" panose="02020603050405020304" pitchFamily="18" charset="0"/>
            </a:endParaRPr>
          </a:p>
        </p:txBody>
      </p:sp>
      <p:grpSp>
        <p:nvGrpSpPr>
          <p:cNvPr id="32" name="Groupe 31"/>
          <p:cNvGrpSpPr/>
          <p:nvPr/>
        </p:nvGrpSpPr>
        <p:grpSpPr>
          <a:xfrm>
            <a:off x="83227" y="7202590"/>
            <a:ext cx="7192285" cy="2528615"/>
            <a:chOff x="83227" y="6739187"/>
            <a:chExt cx="7192285" cy="2528615"/>
          </a:xfrm>
        </p:grpSpPr>
        <p:grpSp>
          <p:nvGrpSpPr>
            <p:cNvPr id="19" name="Groupe 18"/>
            <p:cNvGrpSpPr/>
            <p:nvPr/>
          </p:nvGrpSpPr>
          <p:grpSpPr>
            <a:xfrm>
              <a:off x="2771209" y="6739187"/>
              <a:ext cx="1687884" cy="1049445"/>
              <a:chOff x="331412" y="6769553"/>
              <a:chExt cx="1687884" cy="1049445"/>
            </a:xfrm>
          </p:grpSpPr>
          <p:sp>
            <p:nvSpPr>
              <p:cNvPr id="28" name="Rectangle 27"/>
              <p:cNvSpPr/>
              <p:nvPr/>
            </p:nvSpPr>
            <p:spPr>
              <a:xfrm>
                <a:off x="331412" y="7234223"/>
                <a:ext cx="1687884" cy="584775"/>
              </a:xfrm>
              <a:prstGeom prst="rect">
                <a:avLst/>
              </a:prstGeom>
            </p:spPr>
            <p:txBody>
              <a:bodyPr wrap="square">
                <a:spAutoFit/>
              </a:bodyPr>
              <a:lstStyle/>
              <a:p>
                <a:pPr lvl="0" algn="ctr" eaLnBrk="0" fontAlgn="base" hangingPunct="0">
                  <a:spcBef>
                    <a:spcPct val="0"/>
                  </a:spcBef>
                  <a:spcAft>
                    <a:spcPct val="0"/>
                  </a:spcAft>
                </a:pPr>
                <a:r>
                  <a:rPr lang="fr-FR" altLang="en-US" sz="1200" b="1" dirty="0" smtClean="0">
                    <a:solidFill>
                      <a:srgbClr val="003750"/>
                    </a:solidFill>
                    <a:ea typeface="Times New Roman" panose="02020603050405020304" pitchFamily="18" charset="0"/>
                  </a:rPr>
                  <a:t>Services en ligne</a:t>
                </a:r>
              </a:p>
              <a:p>
                <a:pPr lvl="0" algn="ctr" eaLnBrk="0" fontAlgn="base" hangingPunct="0">
                  <a:spcBef>
                    <a:spcPct val="0"/>
                  </a:spcBef>
                  <a:spcAft>
                    <a:spcPct val="0"/>
                  </a:spcAft>
                </a:pPr>
                <a:r>
                  <a:rPr lang="fr-FR" altLang="en-US" sz="1000" dirty="0" smtClean="0">
                    <a:solidFill>
                      <a:srgbClr val="003750"/>
                    </a:solidFill>
                    <a:ea typeface="Times New Roman" panose="02020603050405020304" pitchFamily="18" charset="0"/>
                  </a:rPr>
                  <a:t>Espace assuré &amp; appli mobile</a:t>
                </a:r>
              </a:p>
              <a:p>
                <a:pPr lvl="0" algn="ctr" eaLnBrk="0" fontAlgn="base" hangingPunct="0">
                  <a:spcBef>
                    <a:spcPct val="0"/>
                  </a:spcBef>
                  <a:spcAft>
                    <a:spcPct val="0"/>
                  </a:spcAft>
                </a:pPr>
                <a:r>
                  <a:rPr lang="fr-FR" altLang="en-US" sz="1000" dirty="0" smtClean="0">
                    <a:solidFill>
                      <a:srgbClr val="FF7200"/>
                    </a:solidFill>
                    <a:ea typeface="Times New Roman" panose="02020603050405020304" pitchFamily="18" charset="0"/>
                  </a:rPr>
                  <a:t>Rubrique « Contactez-nous »</a:t>
                </a:r>
                <a:endParaRPr lang="fr-FR" altLang="en-US" sz="1000" dirty="0">
                  <a:solidFill>
                    <a:srgbClr val="FF7200"/>
                  </a:solidFill>
                  <a:ea typeface="Times New Roman" panose="02020603050405020304" pitchFamily="18" charset="0"/>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295" y="6769553"/>
                <a:ext cx="518117" cy="457162"/>
              </a:xfrm>
              <a:prstGeom prst="rect">
                <a:avLst/>
              </a:prstGeom>
            </p:spPr>
          </p:pic>
        </p:grpSp>
        <p:grpSp>
          <p:nvGrpSpPr>
            <p:cNvPr id="3" name="Groupe 2"/>
            <p:cNvGrpSpPr/>
            <p:nvPr/>
          </p:nvGrpSpPr>
          <p:grpSpPr>
            <a:xfrm>
              <a:off x="83227" y="8201642"/>
              <a:ext cx="7192285" cy="1066160"/>
              <a:chOff x="83227" y="8316771"/>
              <a:chExt cx="7192285" cy="1066160"/>
            </a:xfrm>
          </p:grpSpPr>
          <p:grpSp>
            <p:nvGrpSpPr>
              <p:cNvPr id="15" name="Groupe 14"/>
              <p:cNvGrpSpPr/>
              <p:nvPr/>
            </p:nvGrpSpPr>
            <p:grpSpPr>
              <a:xfrm>
                <a:off x="4088823" y="8316771"/>
                <a:ext cx="2041454" cy="1066160"/>
                <a:chOff x="690201" y="6560273"/>
                <a:chExt cx="2041454" cy="1066160"/>
              </a:xfrm>
            </p:grpSpPr>
            <p:sp>
              <p:nvSpPr>
                <p:cNvPr id="7" name="Rectangle 6"/>
                <p:cNvSpPr/>
                <p:nvPr/>
              </p:nvSpPr>
              <p:spPr>
                <a:xfrm>
                  <a:off x="690201" y="7041658"/>
                  <a:ext cx="2041454" cy="584775"/>
                </a:xfrm>
                <a:prstGeom prst="rect">
                  <a:avLst/>
                </a:prstGeom>
              </p:spPr>
              <p:txBody>
                <a:bodyPr wrap="square">
                  <a:spAutoFit/>
                </a:bodyPr>
                <a:lstStyle/>
                <a:p>
                  <a:pPr lvl="0" algn="ctr" eaLnBrk="0" fontAlgn="base" hangingPunct="0">
                    <a:spcBef>
                      <a:spcPct val="0"/>
                    </a:spcBef>
                    <a:spcAft>
                      <a:spcPct val="0"/>
                    </a:spcAft>
                  </a:pPr>
                  <a:r>
                    <a:rPr lang="fr-FR" altLang="en-US" sz="1200" b="1" dirty="0" smtClean="0">
                      <a:solidFill>
                        <a:srgbClr val="003750"/>
                      </a:solidFill>
                      <a:ea typeface="Calibri" panose="020F0502020204030204" pitchFamily="34" charset="0"/>
                      <a:cs typeface="Arial" panose="020B0604020202020204" pitchFamily="34" charset="0"/>
                    </a:rPr>
                    <a:t>Courrier </a:t>
                  </a:r>
                </a:p>
                <a:p>
                  <a:pPr lvl="0" algn="ctr" eaLnBrk="0" fontAlgn="base" hangingPunct="0">
                    <a:spcBef>
                      <a:spcPct val="0"/>
                    </a:spcBef>
                    <a:spcAft>
                      <a:spcPct val="0"/>
                    </a:spcAft>
                  </a:pPr>
                  <a:r>
                    <a:rPr lang="fr-FR" altLang="en-US" sz="1000" dirty="0" smtClean="0">
                      <a:solidFill>
                        <a:srgbClr val="003750"/>
                      </a:solidFill>
                      <a:ea typeface="Times New Roman" panose="02020603050405020304" pitchFamily="18" charset="0"/>
                      <a:cs typeface="Arial" panose="020B0604020202020204" pitchFamily="34" charset="0"/>
                    </a:rPr>
                    <a:t>118 </a:t>
                  </a:r>
                  <a:r>
                    <a:rPr lang="fr-FR" altLang="en-US" sz="1000" dirty="0">
                      <a:solidFill>
                        <a:srgbClr val="003750"/>
                      </a:solidFill>
                      <a:ea typeface="Times New Roman" panose="02020603050405020304" pitchFamily="18" charset="0"/>
                      <a:cs typeface="Arial" panose="020B0604020202020204" pitchFamily="34" charset="0"/>
                    </a:rPr>
                    <a:t>rue Roger </a:t>
                  </a:r>
                  <a:r>
                    <a:rPr lang="fr-FR" altLang="en-US" sz="1000" dirty="0" smtClean="0">
                      <a:solidFill>
                        <a:srgbClr val="003750"/>
                      </a:solidFill>
                      <a:ea typeface="Times New Roman" panose="02020603050405020304" pitchFamily="18" charset="0"/>
                      <a:cs typeface="Arial" panose="020B0604020202020204" pitchFamily="34" charset="0"/>
                    </a:rPr>
                    <a:t>Mathurin - </a:t>
                  </a:r>
                  <a:r>
                    <a:rPr lang="fr-FR" altLang="en-US" sz="1000" dirty="0">
                      <a:solidFill>
                        <a:srgbClr val="003750"/>
                      </a:solidFill>
                      <a:ea typeface="Times New Roman" panose="02020603050405020304" pitchFamily="18" charset="0"/>
                      <a:cs typeface="Arial" panose="020B0604020202020204" pitchFamily="34" charset="0"/>
                    </a:rPr>
                    <a:t>CS </a:t>
                  </a:r>
                  <a:r>
                    <a:rPr lang="fr-FR" altLang="en-US" sz="1000" dirty="0" smtClean="0">
                      <a:solidFill>
                        <a:srgbClr val="003750"/>
                      </a:solidFill>
                      <a:ea typeface="Times New Roman" panose="02020603050405020304" pitchFamily="18" charset="0"/>
                      <a:cs typeface="Arial" panose="020B0604020202020204" pitchFamily="34" charset="0"/>
                    </a:rPr>
                    <a:t>10160</a:t>
                  </a:r>
                </a:p>
                <a:p>
                  <a:pPr lvl="0" algn="ctr" eaLnBrk="0" fontAlgn="base" hangingPunct="0">
                    <a:spcBef>
                      <a:spcPct val="0"/>
                    </a:spcBef>
                    <a:spcAft>
                      <a:spcPct val="0"/>
                    </a:spcAft>
                  </a:pPr>
                  <a:r>
                    <a:rPr lang="fr-FR" altLang="en-US" sz="1000" dirty="0" smtClean="0">
                      <a:solidFill>
                        <a:srgbClr val="003750"/>
                      </a:solidFill>
                      <a:ea typeface="Times New Roman" panose="02020603050405020304" pitchFamily="18" charset="0"/>
                      <a:cs typeface="Arial" panose="020B0604020202020204" pitchFamily="34" charset="0"/>
                    </a:rPr>
                    <a:t> </a:t>
                  </a:r>
                  <a:r>
                    <a:rPr lang="fr-FR" altLang="en-US" sz="1000" dirty="0">
                      <a:solidFill>
                        <a:srgbClr val="003750"/>
                      </a:solidFill>
                      <a:ea typeface="Times New Roman" panose="02020603050405020304" pitchFamily="18" charset="0"/>
                      <a:cs typeface="Arial" panose="020B0604020202020204" pitchFamily="34" charset="0"/>
                    </a:rPr>
                    <a:t>13395 Marseille Cedex 10</a:t>
                  </a: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476" y="6560273"/>
                  <a:ext cx="457162" cy="457162"/>
                </a:xfrm>
                <a:prstGeom prst="rect">
                  <a:avLst/>
                </a:prstGeom>
              </p:spPr>
            </p:pic>
          </p:grpSp>
          <p:grpSp>
            <p:nvGrpSpPr>
              <p:cNvPr id="17" name="Groupe 16"/>
              <p:cNvGrpSpPr/>
              <p:nvPr/>
            </p:nvGrpSpPr>
            <p:grpSpPr>
              <a:xfrm>
                <a:off x="6347053" y="8316771"/>
                <a:ext cx="928459" cy="917857"/>
                <a:chOff x="5371927" y="6877713"/>
                <a:chExt cx="928459" cy="917857"/>
              </a:xfrm>
            </p:grpSpPr>
            <p:sp>
              <p:nvSpPr>
                <p:cNvPr id="9" name="Rectangle 8"/>
                <p:cNvSpPr/>
                <p:nvPr/>
              </p:nvSpPr>
              <p:spPr>
                <a:xfrm>
                  <a:off x="5371927" y="7364683"/>
                  <a:ext cx="928459" cy="430887"/>
                </a:xfrm>
                <a:prstGeom prst="rect">
                  <a:avLst/>
                </a:prstGeom>
              </p:spPr>
              <p:txBody>
                <a:bodyPr wrap="none">
                  <a:spAutoFit/>
                </a:bodyPr>
                <a:lstStyle/>
                <a:p>
                  <a:pPr lvl="0" algn="ctr" eaLnBrk="0" fontAlgn="base" hangingPunct="0">
                    <a:spcBef>
                      <a:spcPct val="0"/>
                    </a:spcBef>
                    <a:spcAft>
                      <a:spcPct val="0"/>
                    </a:spcAft>
                  </a:pPr>
                  <a:r>
                    <a:rPr lang="fr-FR" altLang="en-US" sz="1200" b="1" dirty="0" smtClean="0">
                      <a:solidFill>
                        <a:srgbClr val="003750"/>
                      </a:solidFill>
                      <a:ea typeface="Calibri" panose="020F0502020204030204" pitchFamily="34" charset="0"/>
                      <a:cs typeface="Arial" panose="020B0604020202020204" pitchFamily="34" charset="0"/>
                    </a:rPr>
                    <a:t>Fax</a:t>
                  </a:r>
                  <a:r>
                    <a:rPr lang="fr-FR" altLang="en-US" sz="1200" b="1" dirty="0">
                      <a:solidFill>
                        <a:srgbClr val="003750"/>
                      </a:solidFill>
                      <a:ea typeface="Calibri" panose="020F0502020204030204" pitchFamily="34" charset="0"/>
                      <a:cs typeface="Arial" panose="020B0604020202020204" pitchFamily="34" charset="0"/>
                    </a:rPr>
                    <a:t> </a:t>
                  </a:r>
                  <a:endParaRPr lang="fr-FR" altLang="en-US" sz="1200" b="1" dirty="0" smtClean="0">
                    <a:solidFill>
                      <a:srgbClr val="003750"/>
                    </a:solidFill>
                    <a:ea typeface="Calibri" panose="020F0502020204030204" pitchFamily="34" charset="0"/>
                    <a:cs typeface="Arial" panose="020B0604020202020204" pitchFamily="34" charset="0"/>
                  </a:endParaRPr>
                </a:p>
                <a:p>
                  <a:pPr lvl="0" algn="ctr" eaLnBrk="0" fontAlgn="base" hangingPunct="0">
                    <a:spcBef>
                      <a:spcPct val="0"/>
                    </a:spcBef>
                    <a:spcAft>
                      <a:spcPct val="0"/>
                    </a:spcAft>
                  </a:pPr>
                  <a:r>
                    <a:rPr lang="fr-FR" altLang="en-US" sz="1000" dirty="0" smtClean="0">
                      <a:solidFill>
                        <a:srgbClr val="003750"/>
                      </a:solidFill>
                      <a:ea typeface="Calibri" panose="020F0502020204030204" pitchFamily="34" charset="0"/>
                      <a:cs typeface="Arial" panose="020B0604020202020204" pitchFamily="34" charset="0"/>
                    </a:rPr>
                    <a:t>04 </a:t>
                  </a:r>
                  <a:r>
                    <a:rPr lang="fr-FR" altLang="en-US" sz="1000" dirty="0">
                      <a:solidFill>
                        <a:srgbClr val="003750"/>
                      </a:solidFill>
                      <a:ea typeface="Calibri" panose="020F0502020204030204" pitchFamily="34" charset="0"/>
                      <a:cs typeface="Arial" panose="020B0604020202020204" pitchFamily="34" charset="0"/>
                    </a:rPr>
                    <a:t>13 421 429</a:t>
                  </a:r>
                </a:p>
              </p:txBody>
            </p:sp>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7555" y="6877713"/>
                  <a:ext cx="457201" cy="457201"/>
                </a:xfrm>
                <a:prstGeom prst="rect">
                  <a:avLst/>
                </a:prstGeom>
              </p:spPr>
            </p:pic>
          </p:grpSp>
          <p:grpSp>
            <p:nvGrpSpPr>
              <p:cNvPr id="21" name="Groupe 20"/>
              <p:cNvGrpSpPr/>
              <p:nvPr/>
            </p:nvGrpSpPr>
            <p:grpSpPr>
              <a:xfrm>
                <a:off x="83227" y="8316771"/>
                <a:ext cx="1707815" cy="920757"/>
                <a:chOff x="1835589" y="7588647"/>
                <a:chExt cx="1707815" cy="920757"/>
              </a:xfrm>
            </p:grpSpPr>
            <p:sp>
              <p:nvSpPr>
                <p:cNvPr id="10" name="Rectangle 9"/>
                <p:cNvSpPr/>
                <p:nvPr/>
              </p:nvSpPr>
              <p:spPr>
                <a:xfrm>
                  <a:off x="1835589" y="8070822"/>
                  <a:ext cx="1707815" cy="438582"/>
                </a:xfrm>
                <a:prstGeom prst="rect">
                  <a:avLst/>
                </a:prstGeom>
              </p:spPr>
              <p:txBody>
                <a:bodyPr wrap="square">
                  <a:spAutoFit/>
                </a:bodyPr>
                <a:lstStyle/>
                <a:p>
                  <a:pPr lvl="0" algn="ctr" eaLnBrk="0" fontAlgn="base" hangingPunct="0">
                    <a:spcBef>
                      <a:spcPct val="0"/>
                    </a:spcBef>
                    <a:spcAft>
                      <a:spcPct val="0"/>
                    </a:spcAft>
                  </a:pPr>
                  <a:r>
                    <a:rPr lang="fr-FR" altLang="en-US" sz="1200" b="1" dirty="0" smtClean="0">
                      <a:solidFill>
                        <a:srgbClr val="003750"/>
                      </a:solidFill>
                      <a:ea typeface="Calibri" panose="020F0502020204030204" pitchFamily="34" charset="0"/>
                      <a:cs typeface="Arial" panose="020B0604020202020204" pitchFamily="34" charset="0"/>
                    </a:rPr>
                    <a:t>Mail</a:t>
                  </a:r>
                  <a:r>
                    <a:rPr lang="fr-FR" altLang="en-US" sz="1200" dirty="0">
                      <a:solidFill>
                        <a:srgbClr val="003750"/>
                      </a:solidFill>
                      <a:ea typeface="Calibri" panose="020F0502020204030204" pitchFamily="34" charset="0"/>
                      <a:cs typeface="Arial" panose="020B0604020202020204" pitchFamily="34" charset="0"/>
                    </a:rPr>
                    <a:t> </a:t>
                  </a:r>
                </a:p>
                <a:p>
                  <a:pPr lvl="0" algn="ctr" eaLnBrk="0" fontAlgn="base" hangingPunct="0">
                    <a:spcBef>
                      <a:spcPct val="0"/>
                    </a:spcBef>
                    <a:spcAft>
                      <a:spcPct val="0"/>
                    </a:spcAft>
                  </a:pPr>
                  <a:r>
                    <a:rPr lang="fr-FR" altLang="en-US" sz="1000" dirty="0" smtClean="0">
                      <a:solidFill>
                        <a:srgbClr val="003750"/>
                      </a:solidFill>
                      <a:ea typeface="Calibri" panose="020F0502020204030204" pitchFamily="34" charset="0"/>
                      <a:cs typeface="Arial" panose="020B0604020202020204" pitchFamily="34" charset="0"/>
                    </a:rPr>
                    <a:t>prestations@baloo-gestion.fr</a:t>
                  </a:r>
                  <a:endParaRPr lang="fr-FR" altLang="en-US" sz="1000" dirty="0">
                    <a:solidFill>
                      <a:srgbClr val="003750"/>
                    </a:solidFill>
                    <a:ea typeface="Calibri" panose="020F0502020204030204" pitchFamily="34" charset="0"/>
                    <a:cs typeface="Arial" panose="020B0604020202020204" pitchFamily="34" charset="0"/>
                  </a:endParaRPr>
                </a:p>
              </p:txBody>
            </p:sp>
            <p:pic>
              <p:nvPicPr>
                <p:cNvPr id="20" name="Imag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0897" y="7588647"/>
                  <a:ext cx="457201" cy="457201"/>
                </a:xfrm>
                <a:prstGeom prst="rect">
                  <a:avLst/>
                </a:prstGeom>
              </p:spPr>
            </p:pic>
          </p:grpSp>
          <p:grpSp>
            <p:nvGrpSpPr>
              <p:cNvPr id="24" name="Groupe 23"/>
              <p:cNvGrpSpPr/>
              <p:nvPr/>
            </p:nvGrpSpPr>
            <p:grpSpPr>
              <a:xfrm>
                <a:off x="1834868" y="8316771"/>
                <a:ext cx="2039341" cy="1063513"/>
                <a:chOff x="3263255" y="7569814"/>
                <a:chExt cx="2039341" cy="1063513"/>
              </a:xfrm>
            </p:grpSpPr>
            <p:sp>
              <p:nvSpPr>
                <p:cNvPr id="12" name="Rectangle 11"/>
                <p:cNvSpPr/>
                <p:nvPr/>
              </p:nvSpPr>
              <p:spPr>
                <a:xfrm>
                  <a:off x="3263255" y="8048552"/>
                  <a:ext cx="2039341" cy="584775"/>
                </a:xfrm>
                <a:prstGeom prst="rect">
                  <a:avLst/>
                </a:prstGeom>
              </p:spPr>
              <p:txBody>
                <a:bodyPr wrap="none">
                  <a:spAutoFit/>
                </a:bodyPr>
                <a:lstStyle/>
                <a:p>
                  <a:pPr lvl="0" algn="ctr" eaLnBrk="0" fontAlgn="base" hangingPunct="0">
                    <a:spcBef>
                      <a:spcPct val="0"/>
                    </a:spcBef>
                    <a:spcAft>
                      <a:spcPct val="0"/>
                    </a:spcAft>
                  </a:pPr>
                  <a:r>
                    <a:rPr lang="fr-FR" altLang="en-US" sz="1200" b="1" dirty="0" smtClean="0">
                      <a:solidFill>
                        <a:srgbClr val="003750"/>
                      </a:solidFill>
                      <a:ea typeface="Calibri" panose="020F0502020204030204" pitchFamily="34" charset="0"/>
                      <a:cs typeface="Arial" panose="020B0604020202020204" pitchFamily="34" charset="0"/>
                    </a:rPr>
                    <a:t>Téléphone</a:t>
                  </a:r>
                </a:p>
                <a:p>
                  <a:pPr lvl="0" algn="ctr" eaLnBrk="0" fontAlgn="base" hangingPunct="0">
                    <a:spcBef>
                      <a:spcPct val="0"/>
                    </a:spcBef>
                    <a:spcAft>
                      <a:spcPct val="0"/>
                    </a:spcAft>
                  </a:pPr>
                  <a:r>
                    <a:rPr lang="fr-FR" altLang="en-US" sz="1000" dirty="0" smtClean="0">
                      <a:solidFill>
                        <a:srgbClr val="003750"/>
                      </a:solidFill>
                      <a:ea typeface="Calibri" panose="020F0502020204030204" pitchFamily="34" charset="0"/>
                      <a:cs typeface="Arial" panose="020B0604020202020204" pitchFamily="34" charset="0"/>
                    </a:rPr>
                    <a:t>04 </a:t>
                  </a:r>
                  <a:r>
                    <a:rPr lang="fr-FR" altLang="en-US" sz="1000" dirty="0">
                      <a:solidFill>
                        <a:srgbClr val="003750"/>
                      </a:solidFill>
                      <a:ea typeface="Calibri" panose="020F0502020204030204" pitchFamily="34" charset="0"/>
                      <a:cs typeface="Arial" panose="020B0604020202020204" pitchFamily="34" charset="0"/>
                    </a:rPr>
                    <a:t>13 421 </a:t>
                  </a:r>
                  <a:r>
                    <a:rPr lang="fr-FR" altLang="en-US" sz="1000" dirty="0" smtClean="0">
                      <a:solidFill>
                        <a:srgbClr val="003750"/>
                      </a:solidFill>
                      <a:ea typeface="Calibri" panose="020F0502020204030204" pitchFamily="34" charset="0"/>
                      <a:cs typeface="Arial" panose="020B0604020202020204" pitchFamily="34" charset="0"/>
                    </a:rPr>
                    <a:t>421</a:t>
                  </a:r>
                </a:p>
                <a:p>
                  <a:pPr lvl="0" algn="ctr" eaLnBrk="0" fontAlgn="base" hangingPunct="0">
                    <a:spcBef>
                      <a:spcPct val="0"/>
                    </a:spcBef>
                    <a:spcAft>
                      <a:spcPct val="0"/>
                    </a:spcAft>
                  </a:pPr>
                  <a:r>
                    <a:rPr lang="fr-FR" altLang="en-US" sz="1000" dirty="0" smtClean="0">
                      <a:solidFill>
                        <a:srgbClr val="003750"/>
                      </a:solidFill>
                      <a:ea typeface="Calibri" panose="020F0502020204030204" pitchFamily="34" charset="0"/>
                      <a:cs typeface="Arial" panose="020B0604020202020204" pitchFamily="34" charset="0"/>
                    </a:rPr>
                    <a:t>Du lundi au vendredi – De 9h à 18h </a:t>
                  </a:r>
                  <a:endParaRPr lang="fr-FR" altLang="en-US" sz="1000" dirty="0">
                    <a:solidFill>
                      <a:srgbClr val="003750"/>
                    </a:solidFill>
                    <a:ea typeface="Calibri" panose="020F0502020204030204" pitchFamily="34" charset="0"/>
                    <a:cs typeface="Arial" panose="020B0604020202020204" pitchFamily="34" charset="0"/>
                  </a:endParaRPr>
                </a:p>
              </p:txBody>
            </p:sp>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4344" y="7569814"/>
                  <a:ext cx="457162" cy="457162"/>
                </a:xfrm>
                <a:prstGeom prst="rect">
                  <a:avLst/>
                </a:prstGeom>
              </p:spPr>
            </p:pic>
          </p:grpSp>
        </p:grpSp>
      </p:grpSp>
      <p:sp>
        <p:nvSpPr>
          <p:cNvPr id="29" name="Rectangle 28"/>
          <p:cNvSpPr/>
          <p:nvPr/>
        </p:nvSpPr>
        <p:spPr>
          <a:xfrm>
            <a:off x="2011" y="2308028"/>
            <a:ext cx="7273501" cy="646331"/>
          </a:xfrm>
          <a:prstGeom prst="rect">
            <a:avLst/>
          </a:prstGeom>
        </p:spPr>
        <p:txBody>
          <a:bodyPr wrap="square">
            <a:spAutoFit/>
          </a:bodyPr>
          <a:lstStyle/>
          <a:p>
            <a:r>
              <a:rPr lang="fr-FR" sz="1200" dirty="0">
                <a:solidFill>
                  <a:srgbClr val="003750"/>
                </a:solidFill>
                <a:latin typeface="Calibri" panose="020F0502020204030204" pitchFamily="34" charset="0"/>
              </a:rPr>
              <a:t>Présentez votre carte vitale ainsi que votre attestation baloo auprès des professionnels de santé.</a:t>
            </a:r>
          </a:p>
          <a:p>
            <a:r>
              <a:rPr lang="fr-FR" sz="1200" dirty="0">
                <a:solidFill>
                  <a:srgbClr val="003750"/>
                </a:solidFill>
                <a:latin typeface="Calibri" panose="020F0502020204030204" pitchFamily="34" charset="0"/>
              </a:rPr>
              <a:t>Si vous n’utilisez pas votre attestation et réglez la part complémentaire, demandez une facture au professionnel de </a:t>
            </a:r>
            <a:r>
              <a:rPr lang="fr-FR" sz="1200" dirty="0" smtClean="0">
                <a:solidFill>
                  <a:srgbClr val="003750"/>
                </a:solidFill>
                <a:latin typeface="Calibri" panose="020F0502020204030204" pitchFamily="34" charset="0"/>
              </a:rPr>
              <a:t>santé à </a:t>
            </a:r>
            <a:r>
              <a:rPr lang="fr-FR" sz="1200" dirty="0">
                <a:solidFill>
                  <a:srgbClr val="003750"/>
                </a:solidFill>
                <a:latin typeface="Calibri" panose="020F0502020204030204" pitchFamily="34" charset="0"/>
              </a:rPr>
              <a:t>adresser à baloo pour obtenir le remboursement.</a:t>
            </a:r>
          </a:p>
        </p:txBody>
      </p:sp>
    </p:spTree>
    <p:extLst>
      <p:ext uri="{BB962C8B-B14F-4D97-AF65-F5344CB8AC3E}">
        <p14:creationId xmlns:p14="http://schemas.microsoft.com/office/powerpoint/2010/main" val="1797162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p:cNvGrpSpPr/>
          <p:nvPr/>
        </p:nvGrpSpPr>
        <p:grpSpPr>
          <a:xfrm>
            <a:off x="1494971" y="0"/>
            <a:ext cx="6074230" cy="1016001"/>
            <a:chOff x="1494971" y="0"/>
            <a:chExt cx="6074230" cy="1016001"/>
          </a:xfrm>
        </p:grpSpPr>
        <p:sp>
          <p:nvSpPr>
            <p:cNvPr id="30" name="Rectangle 29"/>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31" name="Image 30"/>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750"/>
              </a:solidFill>
            </a:endParaRPr>
          </a:p>
        </p:txBody>
      </p:sp>
      <p:sp>
        <p:nvSpPr>
          <p:cNvPr id="11" name="ZoneTexte 10"/>
          <p:cNvSpPr txBox="1"/>
          <p:nvPr/>
        </p:nvSpPr>
        <p:spPr>
          <a:xfrm>
            <a:off x="2387600" y="393590"/>
            <a:ext cx="5087409" cy="646331"/>
          </a:xfrm>
          <a:prstGeom prst="rect">
            <a:avLst/>
          </a:prstGeom>
          <a:noFill/>
        </p:spPr>
        <p:txBody>
          <a:bodyPr wrap="square" rtlCol="0">
            <a:spAutoFit/>
          </a:bodyPr>
          <a:lstStyle/>
          <a:p>
            <a:pPr algn="r"/>
            <a:r>
              <a:rPr lang="fr-FR" sz="3600" dirty="0" smtClean="0">
                <a:solidFill>
                  <a:schemeClr val="bg1"/>
                </a:solidFill>
              </a:rPr>
              <a:t>Les bonnes pratiques</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16</a:t>
            </a:r>
            <a:endParaRPr lang="fr-FR" sz="1200" dirty="0"/>
          </a:p>
        </p:txBody>
      </p:sp>
      <p:pic>
        <p:nvPicPr>
          <p:cNvPr id="52" name="Imag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5" y="2158426"/>
            <a:ext cx="475425" cy="254017"/>
          </a:xfrm>
          <a:prstGeom prst="rect">
            <a:avLst/>
          </a:prstGeom>
        </p:spPr>
      </p:pic>
      <p:sp>
        <p:nvSpPr>
          <p:cNvPr id="34" name="Rectangle 33"/>
          <p:cNvSpPr/>
          <p:nvPr/>
        </p:nvSpPr>
        <p:spPr>
          <a:xfrm>
            <a:off x="285655" y="2462621"/>
            <a:ext cx="6989857" cy="1461939"/>
          </a:xfrm>
          <a:prstGeom prst="rect">
            <a:avLst/>
          </a:prstGeom>
        </p:spPr>
        <p:txBody>
          <a:bodyPr wrap="square">
            <a:spAutoFit/>
          </a:bodyPr>
          <a:lstStyle/>
          <a:p>
            <a:pPr>
              <a:spcAft>
                <a:spcPts val="0"/>
              </a:spcAft>
            </a:pPr>
            <a:r>
              <a:rPr lang="fr-FR" sz="1200" dirty="0">
                <a:solidFill>
                  <a:srgbClr val="003750"/>
                </a:solidFill>
                <a:ea typeface="Calibri" panose="020F0502020204030204" pitchFamily="34" charset="0"/>
                <a:cs typeface="Times New Roman" panose="02020603050405020304" pitchFamily="18" charset="0"/>
              </a:rPr>
              <a:t>Vous pouvez modifier vos coordonnées via </a:t>
            </a:r>
            <a:r>
              <a:rPr lang="fr-FR" sz="1200" dirty="0" smtClean="0">
                <a:solidFill>
                  <a:srgbClr val="003750"/>
                </a:solidFill>
                <a:ea typeface="Calibri" panose="020F0502020204030204" pitchFamily="34" charset="0"/>
                <a:cs typeface="Times New Roman" panose="02020603050405020304" pitchFamily="18" charset="0"/>
              </a:rPr>
              <a:t>:</a:t>
            </a:r>
          </a:p>
          <a:p>
            <a:pPr>
              <a:spcAft>
                <a:spcPts val="0"/>
              </a:spcAft>
            </a:pPr>
            <a:endParaRPr lang="fr-FR" sz="1200" dirty="0">
              <a:solidFill>
                <a:srgbClr val="003750"/>
              </a:solidFill>
              <a:ea typeface="Calibri" panose="020F0502020204030204" pitchFamily="34" charset="0"/>
              <a:cs typeface="Times New Roman" panose="02020603050405020304" pitchFamily="18" charset="0"/>
            </a:endParaRPr>
          </a:p>
          <a:p>
            <a:pPr>
              <a:spcAft>
                <a:spcPts val="0"/>
              </a:spcAft>
            </a:pPr>
            <a:endParaRPr lang="fr-FR" sz="500" dirty="0" smtClean="0">
              <a:solidFill>
                <a:srgbClr val="003750"/>
              </a:solidFill>
              <a:ea typeface="Calibri" panose="020F0502020204030204" pitchFamily="34" charset="0"/>
              <a:cs typeface="Times New Roman" panose="02020603050405020304" pitchFamily="18" charset="0"/>
            </a:endParaRPr>
          </a:p>
          <a:p>
            <a:pPr algn="ctr">
              <a:spcAft>
                <a:spcPts val="0"/>
              </a:spcAft>
            </a:pPr>
            <a:r>
              <a:rPr lang="fr-FR" sz="1200" dirty="0" smtClean="0">
                <a:solidFill>
                  <a:srgbClr val="003750"/>
                </a:solidFill>
                <a:ea typeface="Calibri" panose="020F0502020204030204" pitchFamily="34" charset="0"/>
                <a:cs typeface="Times New Roman" panose="02020603050405020304" pitchFamily="18" charset="0"/>
              </a:rPr>
              <a:t>adhesion@baloo-gestion.fr</a:t>
            </a:r>
          </a:p>
          <a:p>
            <a:pPr algn="ctr">
              <a:spcAft>
                <a:spcPts val="0"/>
              </a:spcAft>
            </a:pPr>
            <a:endParaRPr lang="fr-FR" sz="1200" dirty="0" smtClean="0">
              <a:solidFill>
                <a:srgbClr val="003750"/>
              </a:solidFill>
              <a:ea typeface="Calibri" panose="020F0502020204030204" pitchFamily="34" charset="0"/>
              <a:cs typeface="Times New Roman" panose="02020603050405020304" pitchFamily="18" charset="0"/>
            </a:endParaRPr>
          </a:p>
          <a:p>
            <a:pPr algn="ctr">
              <a:spcAft>
                <a:spcPts val="0"/>
              </a:spcAft>
            </a:pPr>
            <a:endParaRPr lang="fr-FR" sz="1200" dirty="0" smtClean="0">
              <a:solidFill>
                <a:srgbClr val="003750"/>
              </a:solidFill>
              <a:ea typeface="Calibri" panose="020F0502020204030204" pitchFamily="34" charset="0"/>
              <a:cs typeface="Times New Roman" panose="02020603050405020304" pitchFamily="18" charset="0"/>
            </a:endParaRPr>
          </a:p>
          <a:p>
            <a:pPr algn="ctr">
              <a:spcAft>
                <a:spcPts val="0"/>
              </a:spcAft>
            </a:pPr>
            <a:endParaRPr lang="fr-FR" sz="1200" dirty="0">
              <a:solidFill>
                <a:srgbClr val="003750"/>
              </a:solidFill>
              <a:ea typeface="Calibri" panose="020F0502020204030204" pitchFamily="34" charset="0"/>
              <a:cs typeface="Times New Roman" panose="02020603050405020304" pitchFamily="18" charset="0"/>
            </a:endParaRPr>
          </a:p>
          <a:p>
            <a:pPr algn="ctr">
              <a:spcAft>
                <a:spcPts val="0"/>
              </a:spcAft>
            </a:pPr>
            <a:endParaRPr lang="en-US" sz="1200" dirty="0">
              <a:solidFill>
                <a:srgbClr val="003750"/>
              </a:solidFill>
              <a:ea typeface="Calibri" panose="020F0502020204030204" pitchFamily="34" charset="0"/>
              <a:cs typeface="Times New Roman" panose="02020603050405020304" pitchFamily="18" charset="0"/>
            </a:endParaRPr>
          </a:p>
        </p:txBody>
      </p:sp>
      <p:sp>
        <p:nvSpPr>
          <p:cNvPr id="41" name="Rectangle 40"/>
          <p:cNvSpPr/>
          <p:nvPr/>
        </p:nvSpPr>
        <p:spPr>
          <a:xfrm>
            <a:off x="285655" y="5047649"/>
            <a:ext cx="6989857" cy="3570208"/>
          </a:xfrm>
          <a:prstGeom prst="rect">
            <a:avLst/>
          </a:prstGeom>
          <a:noFill/>
          <a:ln>
            <a:noFill/>
          </a:ln>
        </p:spPr>
        <p:txBody>
          <a:bodyPr wrap="square">
            <a:spAutoFit/>
          </a:bodyPr>
          <a:lstStyle/>
          <a:p>
            <a:pPr>
              <a:spcAft>
                <a:spcPts val="0"/>
              </a:spcAft>
            </a:pPr>
            <a:r>
              <a:rPr lang="fr-FR" sz="1200" dirty="0">
                <a:solidFill>
                  <a:srgbClr val="003750"/>
                </a:solidFill>
                <a:ea typeface="Calibri" panose="020F0502020204030204" pitchFamily="34" charset="0"/>
                <a:cs typeface="Times New Roman" panose="02020603050405020304" pitchFamily="18" charset="0"/>
              </a:rPr>
              <a:t>Vous devez adresser toutes vos demandes de modification de vos bénéficiaires directement à baloo : </a:t>
            </a:r>
          </a:p>
          <a:p>
            <a:pPr algn="ctr">
              <a:spcAft>
                <a:spcPts val="0"/>
              </a:spcAft>
            </a:pPr>
            <a:endParaRPr lang="fr-FR" sz="500" dirty="0">
              <a:solidFill>
                <a:srgbClr val="003750"/>
              </a:solidFill>
              <a:ea typeface="Calibri" panose="020F0502020204030204" pitchFamily="34" charset="0"/>
              <a:cs typeface="Times New Roman" panose="02020603050405020304" pitchFamily="18" charset="0"/>
            </a:endParaRPr>
          </a:p>
          <a:p>
            <a:pPr algn="ctr">
              <a:spcAft>
                <a:spcPts val="0"/>
              </a:spcAft>
            </a:pPr>
            <a:r>
              <a:rPr lang="fr-FR" sz="1200" dirty="0">
                <a:solidFill>
                  <a:srgbClr val="003750"/>
                </a:solidFill>
                <a:ea typeface="Calibri" panose="020F0502020204030204" pitchFamily="34" charset="0"/>
                <a:cs typeface="Times New Roman" panose="02020603050405020304" pitchFamily="18" charset="0"/>
              </a:rPr>
              <a:t> adhesion@baloo-gestion.fr</a:t>
            </a:r>
          </a:p>
          <a:p>
            <a:pPr algn="ctr">
              <a:spcAft>
                <a:spcPts val="0"/>
              </a:spcAft>
            </a:pPr>
            <a:endParaRPr lang="fr-FR" sz="1200" u="sng" dirty="0">
              <a:solidFill>
                <a:srgbClr val="003750"/>
              </a:solidFill>
              <a:ea typeface="Calibri" panose="020F0502020204030204" pitchFamily="34" charset="0"/>
              <a:cs typeface="Times New Roman" panose="02020603050405020304" pitchFamily="18" charset="0"/>
            </a:endParaRPr>
          </a:p>
          <a:p>
            <a:pPr algn="ctr">
              <a:spcAft>
                <a:spcPts val="0"/>
              </a:spcAft>
            </a:pPr>
            <a:endParaRPr lang="en-US" sz="300" dirty="0">
              <a:solidFill>
                <a:srgbClr val="003750"/>
              </a:solidFill>
              <a:ea typeface="Calibri" panose="020F0502020204030204" pitchFamily="34" charset="0"/>
              <a:cs typeface="Times New Roman" panose="02020603050405020304" pitchFamily="18" charset="0"/>
            </a:endParaRPr>
          </a:p>
          <a:p>
            <a:pPr algn="ctr">
              <a:spcAft>
                <a:spcPts val="0"/>
              </a:spcAft>
            </a:pPr>
            <a:r>
              <a:rPr lang="fr-FR" sz="1200" dirty="0">
                <a:solidFill>
                  <a:srgbClr val="003750"/>
                </a:solidFill>
                <a:ea typeface="Calibri" panose="020F0502020204030204" pitchFamily="34" charset="0"/>
                <a:cs typeface="Times New Roman" panose="02020603050405020304" pitchFamily="18" charset="0"/>
              </a:rPr>
              <a:t> </a:t>
            </a:r>
            <a:r>
              <a:rPr lang="fr-FR" sz="1200" dirty="0" smtClean="0">
                <a:solidFill>
                  <a:srgbClr val="003750"/>
                </a:solidFill>
                <a:ea typeface="Calibri" panose="020F0502020204030204" pitchFamily="34" charset="0"/>
                <a:cs typeface="Times New Roman" panose="02020603050405020304" pitchFamily="18" charset="0"/>
              </a:rPr>
              <a:t>               Ou  </a:t>
            </a:r>
            <a:r>
              <a:rPr lang="fr-FR" sz="1200" dirty="0">
                <a:solidFill>
                  <a:srgbClr val="003750"/>
                </a:solidFill>
                <a:ea typeface="Calibri" panose="020F0502020204030204" pitchFamily="34" charset="0"/>
                <a:cs typeface="Times New Roman" panose="02020603050405020304" pitchFamily="18" charset="0"/>
              </a:rPr>
              <a:t>via l’espace assuré &amp;  l’appli mobile </a:t>
            </a:r>
            <a:endParaRPr lang="en-US" sz="1200" dirty="0">
              <a:solidFill>
                <a:srgbClr val="003750"/>
              </a:solidFill>
              <a:ea typeface="Calibri" panose="020F0502020204030204" pitchFamily="34" charset="0"/>
              <a:cs typeface="Times New Roman" panose="02020603050405020304" pitchFamily="18" charset="0"/>
            </a:endParaRPr>
          </a:p>
          <a:p>
            <a:pPr lvl="2">
              <a:spcAft>
                <a:spcPts val="0"/>
              </a:spcAft>
            </a:pPr>
            <a:endParaRPr lang="en-US" sz="1200" dirty="0">
              <a:solidFill>
                <a:srgbClr val="003750"/>
              </a:solidFill>
              <a:ea typeface="Calibri" panose="020F0502020204030204" pitchFamily="34" charset="0"/>
              <a:cs typeface="Times New Roman" panose="02020603050405020304" pitchFamily="18" charset="0"/>
            </a:endParaRPr>
          </a:p>
          <a:p>
            <a:pPr marL="285750" lvl="2" indent="-285750">
              <a:spcAft>
                <a:spcPts val="0"/>
              </a:spcAft>
              <a:buFontTx/>
              <a:buChar char="-"/>
            </a:pPr>
            <a:r>
              <a:rPr lang="fr-FR" sz="1200" dirty="0">
                <a:solidFill>
                  <a:srgbClr val="003750"/>
                </a:solidFill>
                <a:ea typeface="Calibri" panose="020F0502020204030204" pitchFamily="34" charset="0"/>
                <a:cs typeface="Times New Roman" panose="02020603050405020304" pitchFamily="18" charset="0"/>
              </a:rPr>
              <a:t>L’ajout d’un bénéficiaire peut être fait à tout moment. L’affiliation prendra effet le 1</a:t>
            </a:r>
            <a:r>
              <a:rPr lang="fr-FR" sz="1200" baseline="30000" dirty="0">
                <a:solidFill>
                  <a:srgbClr val="003750"/>
                </a:solidFill>
                <a:ea typeface="Calibri" panose="020F0502020204030204" pitchFamily="34" charset="0"/>
                <a:cs typeface="Times New Roman" panose="02020603050405020304" pitchFamily="18" charset="0"/>
              </a:rPr>
              <a:t>er</a:t>
            </a:r>
            <a:r>
              <a:rPr lang="fr-FR" sz="1200" dirty="0">
                <a:solidFill>
                  <a:srgbClr val="003750"/>
                </a:solidFill>
                <a:ea typeface="Calibri" panose="020F0502020204030204" pitchFamily="34" charset="0"/>
                <a:cs typeface="Times New Roman" panose="02020603050405020304" pitchFamily="18" charset="0"/>
              </a:rPr>
              <a:t> jour du mois civil qui suit la réception de la demande. </a:t>
            </a:r>
          </a:p>
          <a:p>
            <a:pPr marL="285750" lvl="2" indent="-285750">
              <a:spcAft>
                <a:spcPts val="0"/>
              </a:spcAft>
              <a:buFontTx/>
              <a:buChar char="-"/>
            </a:pPr>
            <a:endParaRPr lang="fr-FR" sz="1200" dirty="0">
              <a:solidFill>
                <a:srgbClr val="003750"/>
              </a:solidFill>
              <a:ea typeface="Calibri" panose="020F0502020204030204" pitchFamily="34" charset="0"/>
              <a:cs typeface="Times New Roman" panose="02020603050405020304" pitchFamily="18" charset="0"/>
            </a:endParaRPr>
          </a:p>
          <a:p>
            <a:pPr marL="285750" lvl="2" indent="-285750">
              <a:spcAft>
                <a:spcPts val="0"/>
              </a:spcAft>
              <a:buFontTx/>
              <a:buChar char="-"/>
            </a:pPr>
            <a:r>
              <a:rPr lang="fr-FR" sz="1200" dirty="0">
                <a:solidFill>
                  <a:srgbClr val="003750"/>
                </a:solidFill>
                <a:ea typeface="Calibri" panose="020F0502020204030204" pitchFamily="34" charset="0"/>
                <a:cs typeface="Times New Roman" panose="02020603050405020304" pitchFamily="18" charset="0"/>
              </a:rPr>
              <a:t>Documents à joindre à la demande : </a:t>
            </a:r>
          </a:p>
          <a:p>
            <a:pPr marL="0" lvl="2">
              <a:spcAft>
                <a:spcPts val="0"/>
              </a:spcAft>
            </a:pPr>
            <a:endParaRPr lang="en-US" sz="200" dirty="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r>
              <a:rPr lang="fr-FR" sz="1200" dirty="0">
                <a:solidFill>
                  <a:srgbClr val="003750"/>
                </a:solidFill>
                <a:ea typeface="Calibri" panose="020F0502020204030204" pitchFamily="34" charset="0"/>
                <a:cs typeface="Times New Roman" panose="02020603050405020304" pitchFamily="18" charset="0"/>
              </a:rPr>
              <a:t>Le mandat SEPA, afin que baloo prélève les cotisations correspondantes</a:t>
            </a:r>
            <a:endParaRPr lang="en-US" sz="1200" dirty="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r>
              <a:rPr lang="fr-FR" sz="1200" dirty="0">
                <a:solidFill>
                  <a:srgbClr val="003750"/>
                </a:solidFill>
                <a:ea typeface="Calibri" panose="020F0502020204030204" pitchFamily="34" charset="0"/>
                <a:cs typeface="Times New Roman" panose="02020603050405020304" pitchFamily="18" charset="0"/>
              </a:rPr>
              <a:t>L’attestation de Sécurité sociale du / des nouveaux bénéficiaires</a:t>
            </a:r>
            <a:endParaRPr lang="en-US" sz="1200" dirty="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r>
              <a:rPr lang="fr-FR" sz="1200" dirty="0">
                <a:solidFill>
                  <a:srgbClr val="003750"/>
                </a:solidFill>
                <a:ea typeface="Calibri" panose="020F0502020204030204" pitchFamily="34" charset="0"/>
                <a:cs typeface="Times New Roman" panose="02020603050405020304" pitchFamily="18" charset="0"/>
              </a:rPr>
              <a:t>Le justificatif de vie commune (pour les concubins)</a:t>
            </a:r>
            <a:endParaRPr lang="en-US" sz="1200" dirty="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r>
              <a:rPr lang="fr-FR" sz="1200" dirty="0">
                <a:solidFill>
                  <a:srgbClr val="003750"/>
                </a:solidFill>
                <a:ea typeface="Calibri" panose="020F0502020204030204" pitchFamily="34" charset="0"/>
                <a:cs typeface="Times New Roman" panose="02020603050405020304" pitchFamily="18" charset="0"/>
              </a:rPr>
              <a:t>L’acte de naissance (pour un nouveau né seulement)</a:t>
            </a:r>
            <a:endParaRPr lang="en-US" sz="1200" dirty="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r>
              <a:rPr lang="fr-FR" sz="1200" dirty="0">
                <a:solidFill>
                  <a:srgbClr val="003750"/>
                </a:solidFill>
                <a:ea typeface="Calibri" panose="020F0502020204030204" pitchFamily="34" charset="0"/>
                <a:cs typeface="Times New Roman" panose="02020603050405020304" pitchFamily="18" charset="0"/>
              </a:rPr>
              <a:t>Enfant de 18 à 28 ans : certificat de scolarité, copie contrat d’apprentissage/qualification, notification pôle emploi (primo-demandeurs)</a:t>
            </a:r>
          </a:p>
          <a:p>
            <a:pPr marL="1085850" lvl="2" indent="-171450">
              <a:spcAft>
                <a:spcPts val="0"/>
              </a:spcAft>
              <a:buFont typeface="Arial" panose="020B0604020202020204" pitchFamily="34" charset="0"/>
              <a:buChar char="•"/>
              <a:tabLst>
                <a:tab pos="630555" algn="l"/>
                <a:tab pos="1371600" algn="l"/>
              </a:tabLst>
            </a:pPr>
            <a:r>
              <a:rPr lang="fr-FR" sz="1200" dirty="0">
                <a:solidFill>
                  <a:srgbClr val="003750"/>
                </a:solidFill>
                <a:ea typeface="Calibri" panose="020F0502020204030204" pitchFamily="34" charset="0"/>
                <a:cs typeface="Times New Roman" panose="02020603050405020304" pitchFamily="18" charset="0"/>
              </a:rPr>
              <a:t>Certificat de radiation de l’ancienne mutuelle du bénéficiaire (si besoin</a:t>
            </a:r>
            <a:r>
              <a:rPr lang="fr-FR" sz="1200" dirty="0" smtClean="0">
                <a:solidFill>
                  <a:srgbClr val="003750"/>
                </a:solidFill>
                <a:ea typeface="Calibri" panose="020F0502020204030204" pitchFamily="34" charset="0"/>
                <a:cs typeface="Times New Roman" panose="02020603050405020304" pitchFamily="18" charset="0"/>
              </a:rPr>
              <a:t>)</a:t>
            </a:r>
            <a:endParaRPr lang="fr-FR" sz="1200" dirty="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endParaRPr lang="fr-FR" sz="1200" dirty="0" smtClean="0">
              <a:solidFill>
                <a:srgbClr val="003750"/>
              </a:solidFill>
              <a:ea typeface="Calibri" panose="020F0502020204030204" pitchFamily="34" charset="0"/>
              <a:cs typeface="Times New Roman" panose="02020603050405020304" pitchFamily="18" charset="0"/>
            </a:endParaRPr>
          </a:p>
          <a:p>
            <a:pPr marL="1085850" lvl="2" indent="-171450">
              <a:spcAft>
                <a:spcPts val="0"/>
              </a:spcAft>
              <a:buFont typeface="Arial" panose="020B0604020202020204" pitchFamily="34" charset="0"/>
              <a:buChar char="•"/>
              <a:tabLst>
                <a:tab pos="630555" algn="l"/>
                <a:tab pos="1371600" algn="l"/>
              </a:tabLst>
            </a:pPr>
            <a:endParaRPr lang="en-US" sz="1200" dirty="0">
              <a:solidFill>
                <a:srgbClr val="003750"/>
              </a:solidFill>
              <a:ea typeface="Calibri" panose="020F0502020204030204" pitchFamily="34" charset="0"/>
              <a:cs typeface="Times New Roman" panose="02020603050405020304" pitchFamily="18" charset="0"/>
            </a:endParaRPr>
          </a:p>
        </p:txBody>
      </p:sp>
      <p:grpSp>
        <p:nvGrpSpPr>
          <p:cNvPr id="5" name="Groupe 4"/>
          <p:cNvGrpSpPr/>
          <p:nvPr/>
        </p:nvGrpSpPr>
        <p:grpSpPr>
          <a:xfrm>
            <a:off x="266151" y="4660897"/>
            <a:ext cx="5077837" cy="338554"/>
            <a:chOff x="285655" y="4554334"/>
            <a:chExt cx="5077837" cy="338554"/>
          </a:xfrm>
        </p:grpSpPr>
        <p:sp>
          <p:nvSpPr>
            <p:cNvPr id="44" name="Rectangle 43"/>
            <p:cNvSpPr/>
            <p:nvPr/>
          </p:nvSpPr>
          <p:spPr>
            <a:xfrm>
              <a:off x="1039423" y="4554334"/>
              <a:ext cx="4324069" cy="338554"/>
            </a:xfrm>
            <a:prstGeom prst="rect">
              <a:avLst/>
            </a:prstGeom>
          </p:spPr>
          <p:txBody>
            <a:bodyPr wrap="none">
              <a:spAutoFit/>
            </a:bodyPr>
            <a:lstStyle/>
            <a:p>
              <a:pPr>
                <a:spcAft>
                  <a:spcPts val="0"/>
                </a:spcAft>
              </a:pPr>
              <a:r>
                <a:rPr lang="fr-FR" sz="1600" b="1" dirty="0">
                  <a:solidFill>
                    <a:srgbClr val="003750"/>
                  </a:solidFill>
                  <a:ea typeface="Calibri" panose="020F0502020204030204" pitchFamily="34" charset="0"/>
                  <a:cs typeface="Times New Roman" panose="02020603050405020304" pitchFamily="18" charset="0"/>
                </a:rPr>
                <a:t>Ajout d’un bénéficiaire </a:t>
              </a:r>
              <a:r>
                <a:rPr lang="fr-FR" sz="1600" b="1" dirty="0" smtClean="0">
                  <a:solidFill>
                    <a:srgbClr val="003750"/>
                  </a:solidFill>
                  <a:ea typeface="Calibri" panose="020F0502020204030204" pitchFamily="34" charset="0"/>
                  <a:cs typeface="Times New Roman" panose="02020603050405020304" pitchFamily="18" charset="0"/>
                </a:rPr>
                <a:t>/ </a:t>
              </a:r>
              <a:r>
                <a:rPr lang="fr-FR" sz="1600" b="1" dirty="0">
                  <a:solidFill>
                    <a:srgbClr val="003750"/>
                  </a:solidFill>
                  <a:ea typeface="Calibri" panose="020F0502020204030204" pitchFamily="34" charset="0"/>
                  <a:cs typeface="Times New Roman" panose="02020603050405020304" pitchFamily="18" charset="0"/>
                </a:rPr>
                <a:t>Naissance d’un enfant </a:t>
              </a:r>
            </a:p>
          </p:txBody>
        </p:sp>
        <p:pic>
          <p:nvPicPr>
            <p:cNvPr id="49" name="Imag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5" y="4604457"/>
              <a:ext cx="475425" cy="254017"/>
            </a:xfrm>
            <a:prstGeom prst="rect">
              <a:avLst/>
            </a:prstGeom>
          </p:spPr>
        </p:pic>
      </p:grpSp>
      <p:grpSp>
        <p:nvGrpSpPr>
          <p:cNvPr id="6" name="Groupe 5"/>
          <p:cNvGrpSpPr/>
          <p:nvPr/>
        </p:nvGrpSpPr>
        <p:grpSpPr>
          <a:xfrm>
            <a:off x="285655" y="8480447"/>
            <a:ext cx="3344275" cy="338554"/>
            <a:chOff x="285655" y="8731816"/>
            <a:chExt cx="3344275" cy="338554"/>
          </a:xfrm>
        </p:grpSpPr>
        <p:sp>
          <p:nvSpPr>
            <p:cNvPr id="47" name="Rectangle 46"/>
            <p:cNvSpPr/>
            <p:nvPr/>
          </p:nvSpPr>
          <p:spPr>
            <a:xfrm>
              <a:off x="1106098" y="8731816"/>
              <a:ext cx="2523832" cy="338554"/>
            </a:xfrm>
            <a:prstGeom prst="rect">
              <a:avLst/>
            </a:prstGeom>
          </p:spPr>
          <p:txBody>
            <a:bodyPr wrap="none">
              <a:spAutoFit/>
            </a:bodyPr>
            <a:lstStyle/>
            <a:p>
              <a:pPr>
                <a:spcAft>
                  <a:spcPts val="0"/>
                </a:spcAft>
              </a:pPr>
              <a:r>
                <a:rPr lang="fr-FR" sz="1600" b="1" dirty="0">
                  <a:solidFill>
                    <a:srgbClr val="003750"/>
                  </a:solidFill>
                  <a:ea typeface="Calibri" panose="020F0502020204030204" pitchFamily="34" charset="0"/>
                  <a:cs typeface="Times New Roman" panose="02020603050405020304" pitchFamily="18" charset="0"/>
                </a:rPr>
                <a:t>Radiation d’un bénéficiaire </a:t>
              </a:r>
              <a:endParaRPr lang="en-US" sz="1600" dirty="0">
                <a:solidFill>
                  <a:srgbClr val="003750"/>
                </a:solidFill>
                <a:ea typeface="Calibri" panose="020F0502020204030204" pitchFamily="34" charset="0"/>
                <a:cs typeface="Times New Roman" panose="02020603050405020304" pitchFamily="18" charset="0"/>
              </a:endParaRPr>
            </a:p>
          </p:txBody>
        </p:sp>
        <p:pic>
          <p:nvPicPr>
            <p:cNvPr id="53" name="Imag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5" y="8745654"/>
              <a:ext cx="475425" cy="254017"/>
            </a:xfrm>
            <a:prstGeom prst="rect">
              <a:avLst/>
            </a:prstGeom>
          </p:spPr>
        </p:pic>
      </p:grpSp>
      <p:pic>
        <p:nvPicPr>
          <p:cNvPr id="54" name="Imag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914" y="2887419"/>
            <a:ext cx="260455" cy="260455"/>
          </a:xfrm>
          <a:prstGeom prst="rect">
            <a:avLst/>
          </a:prstGeom>
        </p:spPr>
      </p:pic>
      <p:pic>
        <p:nvPicPr>
          <p:cNvPr id="61" name="Imag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939" y="5736090"/>
            <a:ext cx="264299" cy="233205"/>
          </a:xfrm>
          <a:prstGeom prst="rect">
            <a:avLst/>
          </a:prstGeom>
        </p:spPr>
      </p:pic>
      <p:sp>
        <p:nvSpPr>
          <p:cNvPr id="27" name="Rectangle 26"/>
          <p:cNvSpPr/>
          <p:nvPr/>
        </p:nvSpPr>
        <p:spPr>
          <a:xfrm>
            <a:off x="185906" y="8797837"/>
            <a:ext cx="7189354" cy="1431161"/>
          </a:xfrm>
          <a:prstGeom prst="rect">
            <a:avLst/>
          </a:prstGeom>
          <a:solidFill>
            <a:schemeClr val="bg1"/>
          </a:solidFill>
          <a:ln>
            <a:noFill/>
          </a:ln>
        </p:spPr>
        <p:txBody>
          <a:bodyPr wrap="square">
            <a:spAutoFit/>
          </a:bodyPr>
          <a:lstStyle/>
          <a:p>
            <a:pPr>
              <a:spcAft>
                <a:spcPts val="0"/>
              </a:spcAft>
            </a:pPr>
            <a:r>
              <a:rPr lang="fr-FR" sz="1200" dirty="0">
                <a:solidFill>
                  <a:srgbClr val="003750"/>
                </a:solidFill>
                <a:ea typeface="Calibri" panose="020F0502020204030204" pitchFamily="34" charset="0"/>
                <a:cs typeface="Times New Roman" panose="02020603050405020304" pitchFamily="18" charset="0"/>
              </a:rPr>
              <a:t>Vous devez adresser toutes vos </a:t>
            </a:r>
            <a:r>
              <a:rPr lang="fr-FR" sz="1200" dirty="0" smtClean="0">
                <a:solidFill>
                  <a:srgbClr val="003750"/>
                </a:solidFill>
                <a:ea typeface="Calibri" panose="020F0502020204030204" pitchFamily="34" charset="0"/>
                <a:cs typeface="Times New Roman" panose="02020603050405020304" pitchFamily="18" charset="0"/>
              </a:rPr>
              <a:t>demandes </a:t>
            </a:r>
            <a:r>
              <a:rPr lang="fr-FR" sz="1200" dirty="0">
                <a:solidFill>
                  <a:srgbClr val="003750"/>
                </a:solidFill>
                <a:ea typeface="Calibri" panose="020F0502020204030204" pitchFamily="34" charset="0"/>
                <a:cs typeface="Times New Roman" panose="02020603050405020304" pitchFamily="18" charset="0"/>
              </a:rPr>
              <a:t>de modification de vos bénéficiaires directement à baloo </a:t>
            </a:r>
            <a:r>
              <a:rPr lang="fr-FR" sz="1200" dirty="0" smtClean="0">
                <a:solidFill>
                  <a:srgbClr val="003750"/>
                </a:solidFill>
                <a:ea typeface="Calibri" panose="020F0502020204030204" pitchFamily="34" charset="0"/>
                <a:cs typeface="Times New Roman" panose="02020603050405020304" pitchFamily="18" charset="0"/>
              </a:rPr>
              <a:t>:</a:t>
            </a:r>
          </a:p>
          <a:p>
            <a:pPr>
              <a:spcAft>
                <a:spcPts val="0"/>
              </a:spcAft>
            </a:pPr>
            <a:endParaRPr lang="fr-FR" sz="500" dirty="0" smtClean="0">
              <a:solidFill>
                <a:srgbClr val="003750"/>
              </a:solidFill>
              <a:ea typeface="Calibri" panose="020F0502020204030204" pitchFamily="34" charset="0"/>
              <a:cs typeface="Times New Roman" panose="02020603050405020304" pitchFamily="18" charset="0"/>
            </a:endParaRPr>
          </a:p>
          <a:p>
            <a:pPr algn="ctr">
              <a:spcAft>
                <a:spcPts val="0"/>
              </a:spcAft>
            </a:pPr>
            <a:r>
              <a:rPr lang="fr-FR" sz="1200" dirty="0" smtClean="0">
                <a:solidFill>
                  <a:srgbClr val="003750"/>
                </a:solidFill>
                <a:ea typeface="Calibri" panose="020F0502020204030204" pitchFamily="34" charset="0"/>
                <a:cs typeface="Times New Roman" panose="02020603050405020304" pitchFamily="18" charset="0"/>
              </a:rPr>
              <a:t>adhesion@baloo-gestion.fr</a:t>
            </a:r>
          </a:p>
          <a:p>
            <a:pPr algn="ctr">
              <a:spcAft>
                <a:spcPts val="0"/>
              </a:spcAft>
            </a:pPr>
            <a:endParaRPr lang="fr-FR" sz="1200" u="sng" dirty="0" smtClean="0">
              <a:solidFill>
                <a:srgbClr val="003750"/>
              </a:solidFill>
              <a:ea typeface="Calibri" panose="020F0502020204030204" pitchFamily="34" charset="0"/>
              <a:cs typeface="Times New Roman" panose="02020603050405020304" pitchFamily="18" charset="0"/>
            </a:endParaRPr>
          </a:p>
          <a:p>
            <a:pPr algn="ctr">
              <a:spcAft>
                <a:spcPts val="0"/>
              </a:spcAft>
            </a:pPr>
            <a:endParaRPr lang="en-US" sz="300" dirty="0">
              <a:solidFill>
                <a:srgbClr val="003750"/>
              </a:solidFill>
              <a:ea typeface="Calibri" panose="020F0502020204030204" pitchFamily="34" charset="0"/>
              <a:cs typeface="Times New Roman" panose="02020603050405020304" pitchFamily="18" charset="0"/>
            </a:endParaRPr>
          </a:p>
          <a:p>
            <a:pPr algn="ctr">
              <a:spcAft>
                <a:spcPts val="0"/>
              </a:spcAft>
            </a:pPr>
            <a:r>
              <a:rPr lang="fr-FR" sz="1200" dirty="0" smtClean="0">
                <a:solidFill>
                  <a:srgbClr val="003750"/>
                </a:solidFill>
                <a:ea typeface="Calibri" panose="020F0502020204030204" pitchFamily="34" charset="0"/>
                <a:cs typeface="Times New Roman" panose="02020603050405020304" pitchFamily="18" charset="0"/>
              </a:rPr>
              <a:t>                    Ou  </a:t>
            </a:r>
            <a:r>
              <a:rPr lang="fr-FR" sz="1200" dirty="0">
                <a:solidFill>
                  <a:srgbClr val="003750"/>
                </a:solidFill>
                <a:ea typeface="Calibri" panose="020F0502020204030204" pitchFamily="34" charset="0"/>
                <a:cs typeface="Times New Roman" panose="02020603050405020304" pitchFamily="18" charset="0"/>
              </a:rPr>
              <a:t>via l’espace assuré &amp;  l’appli mobile </a:t>
            </a:r>
            <a:endParaRPr lang="en-US" sz="1200" dirty="0">
              <a:solidFill>
                <a:srgbClr val="003750"/>
              </a:solidFill>
              <a:ea typeface="Calibri" panose="020F0502020204030204" pitchFamily="34" charset="0"/>
              <a:cs typeface="Times New Roman" panose="02020603050405020304" pitchFamily="18" charset="0"/>
            </a:endParaRPr>
          </a:p>
          <a:p>
            <a:pPr>
              <a:spcAft>
                <a:spcPts val="0"/>
              </a:spcAft>
            </a:pPr>
            <a:endParaRPr lang="fr-FR" sz="700" dirty="0">
              <a:solidFill>
                <a:srgbClr val="003750"/>
              </a:solidFill>
              <a:ea typeface="Calibri" panose="020F0502020204030204" pitchFamily="34" charset="0"/>
              <a:cs typeface="Times New Roman" panose="02020603050405020304" pitchFamily="18" charset="0"/>
            </a:endParaRPr>
          </a:p>
          <a:p>
            <a:pPr algn="ctr">
              <a:spcAft>
                <a:spcPts val="0"/>
              </a:spcAft>
            </a:pPr>
            <a:endParaRPr lang="fr-FR" sz="1200" dirty="0" smtClean="0">
              <a:solidFill>
                <a:srgbClr val="003750"/>
              </a:solidFill>
              <a:ea typeface="Calibri" panose="020F0502020204030204" pitchFamily="34" charset="0"/>
              <a:cs typeface="Times New Roman" panose="02020603050405020304" pitchFamily="18" charset="0"/>
            </a:endParaRPr>
          </a:p>
          <a:p>
            <a:pPr>
              <a:spcAft>
                <a:spcPts val="0"/>
              </a:spcAft>
            </a:pPr>
            <a:r>
              <a:rPr lang="fr-FR" sz="1200" dirty="0" smtClean="0">
                <a:solidFill>
                  <a:srgbClr val="003750"/>
                </a:solidFill>
                <a:ea typeface="Calibri" panose="020F0502020204030204" pitchFamily="34" charset="0"/>
                <a:cs typeface="Times New Roman" panose="02020603050405020304" pitchFamily="18" charset="0"/>
              </a:rPr>
              <a:t>Vous devez nous </a:t>
            </a:r>
            <a:r>
              <a:rPr lang="fr-FR" sz="1200" dirty="0">
                <a:solidFill>
                  <a:srgbClr val="003750"/>
                </a:solidFill>
                <a:ea typeface="Calibri" panose="020F0502020204030204" pitchFamily="34" charset="0"/>
                <a:cs typeface="Times New Roman" panose="02020603050405020304" pitchFamily="18" charset="0"/>
              </a:rPr>
              <a:t>restituer la carte de tiers payant sur laquelle il est inscrit.</a:t>
            </a:r>
            <a:endParaRPr lang="en-US" sz="1200" dirty="0">
              <a:solidFill>
                <a:srgbClr val="003750"/>
              </a:solidFill>
              <a:ea typeface="Calibri" panose="020F0502020204030204" pitchFamily="34" charset="0"/>
              <a:cs typeface="Times New Roman" panose="02020603050405020304" pitchFamily="18" charset="0"/>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896" y="9036932"/>
            <a:ext cx="260455" cy="260455"/>
          </a:xfrm>
          <a:prstGeom prst="rect">
            <a:avLst/>
          </a:prstGeom>
        </p:spPr>
      </p:pic>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0163" y="9455042"/>
            <a:ext cx="264299" cy="233205"/>
          </a:xfrm>
          <a:prstGeom prst="rect">
            <a:avLst/>
          </a:prstGeom>
        </p:spPr>
      </p:pic>
      <p:sp>
        <p:nvSpPr>
          <p:cNvPr id="33" name="Rectangle 32"/>
          <p:cNvSpPr/>
          <p:nvPr/>
        </p:nvSpPr>
        <p:spPr>
          <a:xfrm>
            <a:off x="950803" y="2082761"/>
            <a:ext cx="4552015" cy="338554"/>
          </a:xfrm>
          <a:prstGeom prst="rect">
            <a:avLst/>
          </a:prstGeom>
        </p:spPr>
        <p:txBody>
          <a:bodyPr wrap="none">
            <a:spAutoFit/>
          </a:bodyPr>
          <a:lstStyle/>
          <a:p>
            <a:pPr algn="just">
              <a:spcAft>
                <a:spcPts val="0"/>
              </a:spcAft>
              <a:tabLst>
                <a:tab pos="182563" algn="l"/>
              </a:tabLst>
            </a:pPr>
            <a:r>
              <a:rPr lang="fr-FR" sz="1600" dirty="0">
                <a:solidFill>
                  <a:srgbClr val="003750"/>
                </a:solidFill>
                <a:ea typeface="Calibri" panose="020F0502020204030204" pitchFamily="34" charset="0"/>
                <a:cs typeface="Times New Roman" panose="02020603050405020304" pitchFamily="18" charset="0"/>
              </a:rPr>
              <a:t> </a:t>
            </a:r>
            <a:r>
              <a:rPr lang="fr-FR" sz="1600" b="1" dirty="0" smtClean="0">
                <a:solidFill>
                  <a:srgbClr val="003750"/>
                </a:solidFill>
                <a:ea typeface="Calibri" panose="020F0502020204030204" pitchFamily="34" charset="0"/>
              </a:rPr>
              <a:t>Changement de coordonnées postales et bancaires</a:t>
            </a:r>
            <a:endParaRPr lang="fr-FR" sz="1600" b="1" dirty="0">
              <a:solidFill>
                <a:srgbClr val="003750"/>
              </a:solidFill>
              <a:ea typeface="Calibri" panose="020F0502020204030204" pitchFamily="34" charset="0"/>
            </a:endParaRPr>
          </a:p>
        </p:txBody>
      </p:sp>
      <p:sp>
        <p:nvSpPr>
          <p:cNvPr id="38" name="Rectangle 37"/>
          <p:cNvSpPr/>
          <p:nvPr/>
        </p:nvSpPr>
        <p:spPr>
          <a:xfrm>
            <a:off x="2853632" y="3294839"/>
            <a:ext cx="2512867" cy="276999"/>
          </a:xfrm>
          <a:prstGeom prst="rect">
            <a:avLst/>
          </a:prstGeom>
        </p:spPr>
        <p:txBody>
          <a:bodyPr wrap="none">
            <a:spAutoFit/>
          </a:bodyPr>
          <a:lstStyle/>
          <a:p>
            <a:pPr algn="ctr">
              <a:spcAft>
                <a:spcPts val="0"/>
              </a:spcAft>
            </a:pPr>
            <a:r>
              <a:rPr lang="fr-FR" sz="1200" dirty="0">
                <a:solidFill>
                  <a:srgbClr val="003750"/>
                </a:solidFill>
                <a:ea typeface="Calibri" panose="020F0502020204030204" pitchFamily="34" charset="0"/>
                <a:cs typeface="Times New Roman" panose="02020603050405020304" pitchFamily="18" charset="0"/>
              </a:rPr>
              <a:t>Votre espace assuré ou appli mobile. </a:t>
            </a:r>
          </a:p>
        </p:txBody>
      </p:sp>
      <p:pic>
        <p:nvPicPr>
          <p:cNvPr id="39" name="Imag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914" y="3342734"/>
            <a:ext cx="264299" cy="233205"/>
          </a:xfrm>
          <a:prstGeom prst="rect">
            <a:avLst/>
          </a:prstGeom>
        </p:spPr>
      </p:pic>
      <p:sp>
        <p:nvSpPr>
          <p:cNvPr id="42" name="Rectangle 41"/>
          <p:cNvSpPr/>
          <p:nvPr/>
        </p:nvSpPr>
        <p:spPr>
          <a:xfrm>
            <a:off x="266151" y="3732628"/>
            <a:ext cx="4407370" cy="276999"/>
          </a:xfrm>
          <a:prstGeom prst="rect">
            <a:avLst/>
          </a:prstGeom>
        </p:spPr>
        <p:txBody>
          <a:bodyPr wrap="square">
            <a:spAutoFit/>
          </a:bodyPr>
          <a:lstStyle/>
          <a:p>
            <a:pPr>
              <a:spcAft>
                <a:spcPts val="0"/>
              </a:spcAft>
            </a:pPr>
            <a:r>
              <a:rPr lang="fr-FR" sz="1200" dirty="0" smtClean="0">
                <a:solidFill>
                  <a:srgbClr val="003750"/>
                </a:solidFill>
                <a:ea typeface="Calibri" panose="020F0502020204030204" pitchFamily="34" charset="0"/>
                <a:cs typeface="Times New Roman" panose="02020603050405020304" pitchFamily="18" charset="0"/>
              </a:rPr>
              <a:t>Vous </a:t>
            </a:r>
            <a:r>
              <a:rPr lang="fr-FR" sz="1200" dirty="0">
                <a:solidFill>
                  <a:srgbClr val="003750"/>
                </a:solidFill>
                <a:ea typeface="Calibri" panose="020F0502020204030204" pitchFamily="34" charset="0"/>
                <a:cs typeface="Times New Roman" panose="02020603050405020304" pitchFamily="18" charset="0"/>
              </a:rPr>
              <a:t>avez également la possibilité de nous en informer par </a:t>
            </a:r>
            <a:r>
              <a:rPr lang="fr-FR" sz="1200" dirty="0" smtClean="0">
                <a:solidFill>
                  <a:srgbClr val="003750"/>
                </a:solidFill>
                <a:ea typeface="Calibri" panose="020F0502020204030204" pitchFamily="34" charset="0"/>
                <a:cs typeface="Times New Roman" panose="02020603050405020304" pitchFamily="18" charset="0"/>
              </a:rPr>
              <a:t>courrier</a:t>
            </a:r>
            <a:endParaRPr lang="fr-FR" sz="1200" dirty="0">
              <a:solidFill>
                <a:srgbClr val="003750"/>
              </a:solidFill>
              <a:ea typeface="Calibri" panose="020F0502020204030204" pitchFamily="34" charset="0"/>
              <a:cs typeface="Times New Roman" panose="02020603050405020304" pitchFamily="18" charset="0"/>
            </a:endParaRPr>
          </a:p>
        </p:txBody>
      </p:sp>
      <p:pic>
        <p:nvPicPr>
          <p:cNvPr id="43" name="Imag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783" y="5320640"/>
            <a:ext cx="260455" cy="260455"/>
          </a:xfrm>
          <a:prstGeom prst="rect">
            <a:avLst/>
          </a:prstGeom>
        </p:spPr>
      </p:pic>
    </p:spTree>
    <p:extLst>
      <p:ext uri="{BB962C8B-B14F-4D97-AF65-F5344CB8AC3E}">
        <p14:creationId xmlns:p14="http://schemas.microsoft.com/office/powerpoint/2010/main" val="2218933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1865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22868"/>
          <a:stretch/>
        </p:blipFill>
        <p:spPr>
          <a:xfrm>
            <a:off x="0" y="-1"/>
            <a:ext cx="7559675" cy="4373163"/>
          </a:xfrm>
          <a:prstGeom prst="rect">
            <a:avLst/>
          </a:prstGeom>
        </p:spPr>
      </p:pic>
      <p:grpSp>
        <p:nvGrpSpPr>
          <p:cNvPr id="11" name="Groupe 10"/>
          <p:cNvGrpSpPr/>
          <p:nvPr/>
        </p:nvGrpSpPr>
        <p:grpSpPr>
          <a:xfrm>
            <a:off x="-15874" y="4402666"/>
            <a:ext cx="7559675" cy="1896533"/>
            <a:chOff x="-2" y="190696"/>
            <a:chExt cx="7559675" cy="1896533"/>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347" b="63203"/>
            <a:stretch/>
          </p:blipFill>
          <p:spPr>
            <a:xfrm>
              <a:off x="-2" y="190696"/>
              <a:ext cx="7559675" cy="1896533"/>
            </a:xfrm>
            <a:prstGeom prst="rect">
              <a:avLst/>
            </a:prstGeom>
          </p:spPr>
        </p:pic>
        <p:sp>
          <p:nvSpPr>
            <p:cNvPr id="8" name="Rectangle 7"/>
            <p:cNvSpPr/>
            <p:nvPr/>
          </p:nvSpPr>
          <p:spPr>
            <a:xfrm>
              <a:off x="481009" y="643912"/>
              <a:ext cx="6629399" cy="990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rgbClr val="003750"/>
                  </a:solidFill>
                </a:rPr>
                <a:t>Vos services en ligne</a:t>
              </a:r>
              <a:endParaRPr lang="fr-FR" sz="4400" dirty="0">
                <a:solidFill>
                  <a:srgbClr val="003750"/>
                </a:solidFill>
              </a:endParaRPr>
            </a:p>
          </p:txBody>
        </p:sp>
      </p:grpSp>
      <p:sp>
        <p:nvSpPr>
          <p:cNvPr id="13" name="Rectangle 12"/>
          <p:cNvSpPr/>
          <p:nvPr/>
        </p:nvSpPr>
        <p:spPr>
          <a:xfrm>
            <a:off x="5300133" y="-1"/>
            <a:ext cx="2243668" cy="1794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p>
        </p:txBody>
      </p:sp>
      <p:sp>
        <p:nvSpPr>
          <p:cNvPr id="20" name="ZoneTexte 19"/>
          <p:cNvSpPr txBox="1"/>
          <p:nvPr/>
        </p:nvSpPr>
        <p:spPr>
          <a:xfrm>
            <a:off x="5300133" y="-46436"/>
            <a:ext cx="2275416" cy="1862048"/>
          </a:xfrm>
          <a:prstGeom prst="rect">
            <a:avLst/>
          </a:prstGeom>
          <a:noFill/>
        </p:spPr>
        <p:txBody>
          <a:bodyPr wrap="square" rtlCol="0">
            <a:spAutoFit/>
          </a:bodyPr>
          <a:lstStyle/>
          <a:p>
            <a:pPr algn="ctr"/>
            <a:r>
              <a:rPr lang="fr-FR" sz="11500" dirty="0" smtClean="0">
                <a:solidFill>
                  <a:srgbClr val="FF7200"/>
                </a:solidFill>
              </a:rPr>
              <a:t>5</a:t>
            </a:r>
            <a:endParaRPr lang="fr-FR" sz="11500" dirty="0">
              <a:solidFill>
                <a:srgbClr val="FF7200"/>
              </a:solidFill>
            </a:endParaRPr>
          </a:p>
        </p:txBody>
      </p:sp>
      <p:grpSp>
        <p:nvGrpSpPr>
          <p:cNvPr id="10" name="Groupe 9"/>
          <p:cNvGrpSpPr/>
          <p:nvPr/>
        </p:nvGrpSpPr>
        <p:grpSpPr>
          <a:xfrm>
            <a:off x="0" y="10278533"/>
            <a:ext cx="7275512" cy="413280"/>
            <a:chOff x="0" y="10278533"/>
            <a:chExt cx="7275512" cy="413280"/>
          </a:xfrm>
        </p:grpSpPr>
        <p:sp>
          <p:nvSpPr>
            <p:cNvPr id="12" name="Rectangle 11"/>
            <p:cNvSpPr/>
            <p:nvPr/>
          </p:nvSpPr>
          <p:spPr>
            <a:xfrm>
              <a:off x="0" y="10278533"/>
              <a:ext cx="6536267" cy="41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17</a:t>
              </a:r>
              <a:endParaRPr lang="fr-FR" sz="1200" dirty="0"/>
            </a:p>
          </p:txBody>
        </p:sp>
      </p:grpSp>
    </p:spTree>
    <p:extLst>
      <p:ext uri="{BB962C8B-B14F-4D97-AF65-F5344CB8AC3E}">
        <p14:creationId xmlns:p14="http://schemas.microsoft.com/office/powerpoint/2010/main" val="30550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1494971" y="0"/>
            <a:ext cx="6074230" cy="1016001"/>
            <a:chOff x="1494971" y="0"/>
            <a:chExt cx="6074230" cy="1016001"/>
          </a:xfrm>
        </p:grpSpPr>
        <p:sp>
          <p:nvSpPr>
            <p:cNvPr id="26" name="Rectangle 25"/>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28" name="Image 27"/>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750"/>
              </a:solidFill>
            </a:endParaRPr>
          </a:p>
        </p:txBody>
      </p:sp>
      <p:sp>
        <p:nvSpPr>
          <p:cNvPr id="11" name="ZoneTexte 10"/>
          <p:cNvSpPr txBox="1"/>
          <p:nvPr/>
        </p:nvSpPr>
        <p:spPr>
          <a:xfrm>
            <a:off x="2387600" y="393590"/>
            <a:ext cx="5087409" cy="646331"/>
          </a:xfrm>
          <a:prstGeom prst="rect">
            <a:avLst/>
          </a:prstGeom>
          <a:noFill/>
        </p:spPr>
        <p:txBody>
          <a:bodyPr wrap="square" rtlCol="0">
            <a:spAutoFit/>
          </a:bodyPr>
          <a:lstStyle/>
          <a:p>
            <a:pPr algn="r"/>
            <a:r>
              <a:rPr lang="fr-FR" sz="3600" dirty="0" smtClean="0">
                <a:solidFill>
                  <a:schemeClr val="bg1"/>
                </a:solidFill>
              </a:rPr>
              <a:t>Vos services en ligne</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18</a:t>
            </a:r>
            <a:endParaRPr lang="fr-FR" sz="1200" dirty="0"/>
          </a:p>
        </p:txBody>
      </p:sp>
      <p:pic>
        <p:nvPicPr>
          <p:cNvPr id="33" name="Image 32"/>
          <p:cNvPicPr>
            <a:picLocks noChangeAspect="1"/>
          </p:cNvPicPr>
          <p:nvPr/>
        </p:nvPicPr>
        <p:blipFill rotWithShape="1">
          <a:blip r:embed="rId3">
            <a:extLst>
              <a:ext uri="{28A0092B-C50C-407E-A947-70E740481C1C}">
                <a14:useLocalDpi xmlns:a14="http://schemas.microsoft.com/office/drawing/2010/main" val="0"/>
              </a:ext>
            </a:extLst>
          </a:blip>
          <a:srcRect t="12013" b="20591"/>
          <a:stretch/>
        </p:blipFill>
        <p:spPr>
          <a:xfrm>
            <a:off x="0" y="5029200"/>
            <a:ext cx="7559675" cy="3821328"/>
          </a:xfrm>
          <a:prstGeom prst="rect">
            <a:avLst/>
          </a:prstGeom>
        </p:spPr>
      </p:pic>
      <p:grpSp>
        <p:nvGrpSpPr>
          <p:cNvPr id="38" name="Groupe 37"/>
          <p:cNvGrpSpPr/>
          <p:nvPr/>
        </p:nvGrpSpPr>
        <p:grpSpPr>
          <a:xfrm>
            <a:off x="404812" y="5230717"/>
            <a:ext cx="6870700" cy="1774729"/>
            <a:chOff x="344487" y="4984172"/>
            <a:chExt cx="6870700" cy="1774729"/>
          </a:xfrm>
        </p:grpSpPr>
        <p:sp>
          <p:nvSpPr>
            <p:cNvPr id="35" name="Rectangle 34"/>
            <p:cNvSpPr/>
            <p:nvPr/>
          </p:nvSpPr>
          <p:spPr>
            <a:xfrm>
              <a:off x="344487" y="4984172"/>
              <a:ext cx="6870700" cy="1774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379345" y="5031570"/>
              <a:ext cx="6364055" cy="1683071"/>
              <a:chOff x="358479" y="3807387"/>
              <a:chExt cx="6364055" cy="1683071"/>
            </a:xfrm>
          </p:grpSpPr>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79" y="3901275"/>
                <a:ext cx="1956614" cy="1175880"/>
              </a:xfrm>
              <a:prstGeom prst="rect">
                <a:avLst/>
              </a:prstGeom>
            </p:spPr>
          </p:pic>
          <p:sp>
            <p:nvSpPr>
              <p:cNvPr id="10" name="Rectangle 9"/>
              <p:cNvSpPr>
                <a:spLocks noChangeArrowheads="1"/>
              </p:cNvSpPr>
              <p:nvPr/>
            </p:nvSpPr>
            <p:spPr bwMode="auto">
              <a:xfrm>
                <a:off x="2494556" y="4305791"/>
                <a:ext cx="4227978" cy="1184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5931" tIns="37965" rIns="75931" bIns="37965" anchor="t" anchorCtr="0" upright="1">
                <a:spAutoFit/>
              </a:bodyPr>
              <a:lstStyle/>
              <a:p>
                <a:pPr marL="284721" indent="-284721">
                  <a:buFont typeface="Arial" panose="020B0604020202020204" pitchFamily="34" charset="0"/>
                  <a:buChar char="•"/>
                  <a:tabLst>
                    <a:tab pos="379629" algn="l"/>
                  </a:tabLst>
                </a:pPr>
                <a:r>
                  <a:rPr lang="fr-FR" sz="1200" dirty="0" smtClean="0">
                    <a:solidFill>
                      <a:srgbClr val="003750"/>
                    </a:solidFill>
                    <a:ea typeface="Times New Roman" panose="02020603050405020304" pitchFamily="18" charset="0"/>
                    <a:cs typeface="Times New Roman" panose="02020603050405020304" pitchFamily="18" charset="0"/>
                  </a:rPr>
                  <a:t>Gérez vos données personnelles</a:t>
                </a:r>
              </a:p>
              <a:p>
                <a:pPr>
                  <a:tabLst>
                    <a:tab pos="379629" algn="l"/>
                  </a:tabLst>
                </a:pPr>
                <a:endParaRPr lang="en-US" sz="200" dirty="0">
                  <a:solidFill>
                    <a:srgbClr val="003750"/>
                  </a:solidFill>
                  <a:ea typeface="Times New Roman" panose="02020603050405020304" pitchFamily="18" charset="0"/>
                  <a:cs typeface="Times New Roman" panose="02020603050405020304" pitchFamily="18" charset="0"/>
                </a:endParaRPr>
              </a:p>
              <a:p>
                <a:pPr marL="284721" indent="-284721">
                  <a:buFont typeface="Arial" panose="020B0604020202020204" pitchFamily="34" charset="0"/>
                  <a:buChar char="•"/>
                  <a:tabLst>
                    <a:tab pos="379629" algn="l"/>
                  </a:tabLst>
                </a:pPr>
                <a:r>
                  <a:rPr lang="fr-FR" sz="1200" dirty="0" smtClean="0">
                    <a:solidFill>
                      <a:srgbClr val="003750"/>
                    </a:solidFill>
                    <a:ea typeface="Times New Roman" panose="02020603050405020304" pitchFamily="18" charset="0"/>
                    <a:cs typeface="Times New Roman" panose="02020603050405020304" pitchFamily="18" charset="0"/>
                  </a:rPr>
                  <a:t>Consultez vos remboursements, garanties &amp; décomptes</a:t>
                </a:r>
              </a:p>
              <a:p>
                <a:pPr>
                  <a:tabLst>
                    <a:tab pos="379629" algn="l"/>
                  </a:tabLst>
                </a:pPr>
                <a:endParaRPr lang="en-US" sz="200" dirty="0">
                  <a:solidFill>
                    <a:srgbClr val="003750"/>
                  </a:solidFill>
                  <a:ea typeface="Times New Roman" panose="02020603050405020304" pitchFamily="18" charset="0"/>
                  <a:cs typeface="Times New Roman" panose="02020603050405020304" pitchFamily="18" charset="0"/>
                </a:endParaRPr>
              </a:p>
              <a:p>
                <a:pPr marL="284721" indent="-284721">
                  <a:buFont typeface="Arial" panose="020B0604020202020204" pitchFamily="34" charset="0"/>
                  <a:buChar char="•"/>
                  <a:tabLst>
                    <a:tab pos="379629" algn="l"/>
                  </a:tabLst>
                </a:pPr>
                <a:r>
                  <a:rPr lang="fr-FR" sz="1200" dirty="0" smtClean="0">
                    <a:solidFill>
                      <a:srgbClr val="003750"/>
                    </a:solidFill>
                    <a:ea typeface="Times New Roman" panose="02020603050405020304" pitchFamily="18" charset="0"/>
                    <a:cs typeface="Times New Roman" panose="02020603050405020304" pitchFamily="18" charset="0"/>
                  </a:rPr>
                  <a:t>Téléchargez  votre </a:t>
                </a:r>
                <a:r>
                  <a:rPr lang="fr-FR" sz="1200" dirty="0">
                    <a:solidFill>
                      <a:srgbClr val="003750"/>
                    </a:solidFill>
                    <a:ea typeface="Times New Roman" panose="02020603050405020304" pitchFamily="18" charset="0"/>
                    <a:cs typeface="Times New Roman" panose="02020603050405020304" pitchFamily="18" charset="0"/>
                  </a:rPr>
                  <a:t>carte de Tiers </a:t>
                </a:r>
                <a:r>
                  <a:rPr lang="fr-FR" sz="1200" dirty="0" smtClean="0">
                    <a:solidFill>
                      <a:srgbClr val="003750"/>
                    </a:solidFill>
                    <a:ea typeface="Times New Roman" panose="02020603050405020304" pitchFamily="18" charset="0"/>
                    <a:cs typeface="Times New Roman" panose="02020603050405020304" pitchFamily="18" charset="0"/>
                  </a:rPr>
                  <a:t>Payant</a:t>
                </a:r>
              </a:p>
              <a:p>
                <a:pPr marL="284721" indent="-284721">
                  <a:buFont typeface="Arial" panose="020B0604020202020204" pitchFamily="34" charset="0"/>
                  <a:buChar char="•"/>
                  <a:tabLst>
                    <a:tab pos="379629" algn="l"/>
                  </a:tabLst>
                </a:pPr>
                <a:endParaRPr lang="fr-FR" sz="200" dirty="0">
                  <a:solidFill>
                    <a:srgbClr val="003750"/>
                  </a:solidFill>
                  <a:ea typeface="Times New Roman" panose="02020603050405020304" pitchFamily="18" charset="0"/>
                  <a:cs typeface="Times New Roman" panose="02020603050405020304" pitchFamily="18" charset="0"/>
                </a:endParaRPr>
              </a:p>
              <a:p>
                <a:pPr>
                  <a:tabLst>
                    <a:tab pos="379629" algn="l"/>
                  </a:tabLst>
                </a:pPr>
                <a:endParaRPr lang="en-US" sz="200" dirty="0">
                  <a:solidFill>
                    <a:srgbClr val="003750"/>
                  </a:solidFill>
                  <a:ea typeface="Times New Roman" panose="02020603050405020304" pitchFamily="18" charset="0"/>
                  <a:cs typeface="Times New Roman" panose="02020603050405020304" pitchFamily="18" charset="0"/>
                </a:endParaRPr>
              </a:p>
              <a:p>
                <a:pPr marL="284721" indent="-284721">
                  <a:buFont typeface="Arial" panose="020B0604020202020204" pitchFamily="34" charset="0"/>
                  <a:buChar char="•"/>
                  <a:tabLst>
                    <a:tab pos="379629" algn="l"/>
                  </a:tabLst>
                </a:pPr>
                <a:r>
                  <a:rPr lang="fr-FR" sz="1200" dirty="0" smtClean="0">
                    <a:solidFill>
                      <a:srgbClr val="003750"/>
                    </a:solidFill>
                    <a:ea typeface="Times New Roman" panose="02020603050405020304" pitchFamily="18" charset="0"/>
                    <a:cs typeface="Times New Roman" panose="02020603050405020304" pitchFamily="18" charset="0"/>
                  </a:rPr>
                  <a:t>Gérez vos alertes </a:t>
                </a:r>
                <a:r>
                  <a:rPr lang="fr-FR" sz="1200" dirty="0">
                    <a:solidFill>
                      <a:srgbClr val="003750"/>
                    </a:solidFill>
                    <a:ea typeface="Times New Roman" panose="02020603050405020304" pitchFamily="18" charset="0"/>
                    <a:cs typeface="Times New Roman" panose="02020603050405020304" pitchFamily="18" charset="0"/>
                  </a:rPr>
                  <a:t>de remboursements </a:t>
                </a:r>
                <a:endParaRPr lang="fr-FR" sz="1200" dirty="0" smtClean="0">
                  <a:solidFill>
                    <a:srgbClr val="003750"/>
                  </a:solidFill>
                  <a:ea typeface="Times New Roman" panose="02020603050405020304" pitchFamily="18" charset="0"/>
                  <a:cs typeface="Times New Roman" panose="02020603050405020304" pitchFamily="18" charset="0"/>
                </a:endParaRPr>
              </a:p>
              <a:p>
                <a:pPr marL="284721" indent="-284721">
                  <a:buFont typeface="Arial" panose="020B0604020202020204" pitchFamily="34" charset="0"/>
                  <a:buChar char="•"/>
                  <a:tabLst>
                    <a:tab pos="379629" algn="l"/>
                  </a:tabLst>
                </a:pPr>
                <a:endParaRPr lang="en-US" sz="200" dirty="0">
                  <a:solidFill>
                    <a:srgbClr val="003750"/>
                  </a:solidFill>
                  <a:ea typeface="Times New Roman" panose="02020603050405020304" pitchFamily="18" charset="0"/>
                  <a:cs typeface="Times New Roman" panose="02020603050405020304" pitchFamily="18" charset="0"/>
                </a:endParaRPr>
              </a:p>
              <a:p>
                <a:pPr marL="284721" indent="-284721">
                  <a:buFont typeface="Arial" panose="020B0604020202020204" pitchFamily="34" charset="0"/>
                  <a:buChar char="•"/>
                  <a:tabLst>
                    <a:tab pos="379629" algn="l"/>
                  </a:tabLst>
                </a:pPr>
                <a:r>
                  <a:rPr lang="fr-FR" sz="1200" dirty="0" err="1" smtClean="0">
                    <a:solidFill>
                      <a:srgbClr val="003750"/>
                    </a:solidFill>
                    <a:ea typeface="Times New Roman" panose="02020603050405020304" pitchFamily="18" charset="0"/>
                    <a:cs typeface="Times New Roman" panose="02020603050405020304" pitchFamily="18" charset="0"/>
                  </a:rPr>
                  <a:t>Géolocalisez</a:t>
                </a:r>
                <a:r>
                  <a:rPr lang="fr-FR" sz="1200" dirty="0" smtClean="0">
                    <a:solidFill>
                      <a:srgbClr val="003750"/>
                    </a:solidFill>
                    <a:ea typeface="Times New Roman" panose="02020603050405020304" pitchFamily="18" charset="0"/>
                    <a:cs typeface="Times New Roman" panose="02020603050405020304" pitchFamily="18" charset="0"/>
                  </a:rPr>
                  <a:t> vos </a:t>
                </a:r>
                <a:r>
                  <a:rPr lang="fr-FR" sz="1200" dirty="0">
                    <a:solidFill>
                      <a:srgbClr val="003750"/>
                    </a:solidFill>
                    <a:ea typeface="Times New Roman" panose="02020603050405020304" pitchFamily="18" charset="0"/>
                    <a:cs typeface="Times New Roman" panose="02020603050405020304" pitchFamily="18" charset="0"/>
                  </a:rPr>
                  <a:t>professionnels de </a:t>
                </a:r>
                <a:r>
                  <a:rPr lang="fr-FR" sz="1200" dirty="0" smtClean="0">
                    <a:solidFill>
                      <a:srgbClr val="003750"/>
                    </a:solidFill>
                    <a:ea typeface="Times New Roman" panose="02020603050405020304" pitchFamily="18" charset="0"/>
                    <a:cs typeface="Times New Roman" panose="02020603050405020304" pitchFamily="18" charset="0"/>
                  </a:rPr>
                  <a:t>santé</a:t>
                </a:r>
              </a:p>
            </p:txBody>
          </p:sp>
          <p:sp>
            <p:nvSpPr>
              <p:cNvPr id="14" name="Rectangle 13"/>
              <p:cNvSpPr/>
              <p:nvPr/>
            </p:nvSpPr>
            <p:spPr>
              <a:xfrm>
                <a:off x="1952993" y="3807387"/>
                <a:ext cx="4483499" cy="338554"/>
              </a:xfrm>
              <a:prstGeom prst="rect">
                <a:avLst/>
              </a:prstGeom>
            </p:spPr>
            <p:txBody>
              <a:bodyPr wrap="square">
                <a:spAutoFit/>
              </a:bodyPr>
              <a:lstStyle/>
              <a:p>
                <a:pPr algn="ctr"/>
                <a:r>
                  <a:rPr lang="fr-FR" sz="1600" b="1" dirty="0" smtClean="0">
                    <a:solidFill>
                      <a:srgbClr val="003750"/>
                    </a:solidFill>
                    <a:ea typeface="Calibri" panose="020F0502020204030204" pitchFamily="34" charset="0"/>
                    <a:cs typeface="Arial" panose="020B0604020202020204" pitchFamily="34" charset="0"/>
                  </a:rPr>
                  <a:t>Un espace assuré : </a:t>
                </a:r>
                <a:r>
                  <a:rPr lang="fr-FR" sz="1600" dirty="0" smtClean="0">
                    <a:solidFill>
                      <a:srgbClr val="003750"/>
                    </a:solidFill>
                    <a:ea typeface="Calibri" panose="020F0502020204030204" pitchFamily="34" charset="0"/>
                    <a:cs typeface="Arial" panose="020B0604020202020204" pitchFamily="34" charset="0"/>
                  </a:rPr>
                  <a:t>Moderne &amp; </a:t>
                </a:r>
                <a:r>
                  <a:rPr lang="fr-FR" sz="1600" dirty="0">
                    <a:solidFill>
                      <a:srgbClr val="003750"/>
                    </a:solidFill>
                    <a:ea typeface="Calibri" panose="020F0502020204030204" pitchFamily="34" charset="0"/>
                    <a:cs typeface="Arial" panose="020B0604020202020204" pitchFamily="34" charset="0"/>
                  </a:rPr>
                  <a:t>complet</a:t>
                </a:r>
                <a:endParaRPr lang="fr-FR" sz="1100" dirty="0">
                  <a:solidFill>
                    <a:srgbClr val="003750"/>
                  </a:solidFill>
                  <a:ea typeface="Calibri" panose="020F0502020204030204" pitchFamily="34" charset="0"/>
                  <a:cs typeface="Arial" panose="020B0604020202020204" pitchFamily="34" charset="0"/>
                </a:endParaRPr>
              </a:p>
            </p:txBody>
          </p:sp>
        </p:grpSp>
      </p:grpSp>
      <p:grpSp>
        <p:nvGrpSpPr>
          <p:cNvPr id="37" name="Groupe 36"/>
          <p:cNvGrpSpPr/>
          <p:nvPr/>
        </p:nvGrpSpPr>
        <p:grpSpPr>
          <a:xfrm>
            <a:off x="387353" y="7122272"/>
            <a:ext cx="6876831" cy="1799971"/>
            <a:chOff x="373214" y="7448520"/>
            <a:chExt cx="6876831" cy="1799971"/>
          </a:xfrm>
        </p:grpSpPr>
        <p:sp>
          <p:nvSpPr>
            <p:cNvPr id="36" name="Rectangle 35"/>
            <p:cNvSpPr/>
            <p:nvPr/>
          </p:nvSpPr>
          <p:spPr>
            <a:xfrm>
              <a:off x="373214" y="7535534"/>
              <a:ext cx="6876831" cy="1508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22955" y="7448520"/>
              <a:ext cx="6762928" cy="1799971"/>
              <a:chOff x="542121" y="6673240"/>
              <a:chExt cx="6762928" cy="1799971"/>
            </a:xfrm>
          </p:grpSpPr>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7780" y="6867359"/>
                <a:ext cx="1197269" cy="1371173"/>
              </a:xfrm>
              <a:prstGeom prst="rect">
                <a:avLst/>
              </a:prstGeom>
            </p:spPr>
          </p:pic>
          <p:sp>
            <p:nvSpPr>
              <p:cNvPr id="15" name="Rectangle 5"/>
              <p:cNvSpPr txBox="1">
                <a:spLocks noChangeArrowheads="1"/>
              </p:cNvSpPr>
              <p:nvPr/>
            </p:nvSpPr>
            <p:spPr bwMode="auto">
              <a:xfrm>
                <a:off x="2805599" y="6673240"/>
                <a:ext cx="3508074" cy="516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1600" b="1" dirty="0" smtClean="0">
                    <a:solidFill>
                      <a:srgbClr val="003750"/>
                    </a:solidFill>
                    <a:latin typeface="+mn-lt"/>
                  </a:rPr>
                  <a:t>L’appli mobile : </a:t>
                </a:r>
                <a:r>
                  <a:rPr lang="fr-FR" altLang="fr-FR" sz="1600" dirty="0" smtClean="0">
                    <a:solidFill>
                      <a:srgbClr val="003750"/>
                    </a:solidFill>
                    <a:latin typeface="+mn-lt"/>
                  </a:rPr>
                  <a:t>Intuitive &amp; </a:t>
                </a:r>
                <a:r>
                  <a:rPr lang="fr-FR" altLang="fr-FR" sz="1600" dirty="0">
                    <a:solidFill>
                      <a:srgbClr val="003750"/>
                    </a:solidFill>
                    <a:latin typeface="+mn-lt"/>
                  </a:rPr>
                  <a:t>innovante</a:t>
                </a:r>
              </a:p>
            </p:txBody>
          </p:sp>
          <p:sp>
            <p:nvSpPr>
              <p:cNvPr id="16" name="ZoneTexte 15"/>
              <p:cNvSpPr txBox="1"/>
              <p:nvPr/>
            </p:nvSpPr>
            <p:spPr>
              <a:xfrm>
                <a:off x="542121" y="7175887"/>
                <a:ext cx="5620739" cy="276999"/>
              </a:xfrm>
              <a:prstGeom prst="rect">
                <a:avLst/>
              </a:prstGeom>
              <a:noFill/>
            </p:spPr>
            <p:txBody>
              <a:bodyPr wrap="square" rtlCol="0">
                <a:spAutoFit/>
              </a:bodyPr>
              <a:lstStyle/>
              <a:p>
                <a:r>
                  <a:rPr lang="fr-FR" sz="1200" dirty="0">
                    <a:solidFill>
                      <a:srgbClr val="003750"/>
                    </a:solidFill>
                  </a:rPr>
                  <a:t>L’application mobile </a:t>
                </a:r>
                <a:r>
                  <a:rPr lang="fr-FR" sz="1200" dirty="0" smtClean="0">
                    <a:solidFill>
                      <a:srgbClr val="003750"/>
                    </a:solidFill>
                  </a:rPr>
                  <a:t>offre aux assurés </a:t>
                </a:r>
                <a:r>
                  <a:rPr lang="fr-FR" sz="1200" dirty="0">
                    <a:solidFill>
                      <a:srgbClr val="003750"/>
                    </a:solidFill>
                  </a:rPr>
                  <a:t>les mêmes fonctionnalités que </a:t>
                </a:r>
                <a:r>
                  <a:rPr lang="fr-FR" sz="1200" dirty="0" smtClean="0">
                    <a:solidFill>
                      <a:srgbClr val="003750"/>
                    </a:solidFill>
                  </a:rPr>
                  <a:t>l’espace assuré </a:t>
                </a:r>
                <a:r>
                  <a:rPr lang="fr-FR" sz="1200" dirty="0">
                    <a:solidFill>
                      <a:srgbClr val="003750"/>
                    </a:solidFill>
                  </a:rPr>
                  <a:t>: </a:t>
                </a:r>
              </a:p>
            </p:txBody>
          </p:sp>
          <p:sp>
            <p:nvSpPr>
              <p:cNvPr id="17" name="Rectangle 16"/>
              <p:cNvSpPr>
                <a:spLocks noChangeArrowheads="1"/>
              </p:cNvSpPr>
              <p:nvPr/>
            </p:nvSpPr>
            <p:spPr bwMode="auto">
              <a:xfrm>
                <a:off x="2941972" y="7675382"/>
                <a:ext cx="2847674" cy="79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5931" tIns="37965" rIns="75931" bIns="37965" anchor="t" anchorCtr="0" upright="1">
                <a:noAutofit/>
              </a:bodyPr>
              <a:lstStyle/>
              <a:p>
                <a:pPr marL="284721" indent="-284721" algn="just">
                  <a:buFont typeface="Arial" panose="020B0604020202020204" pitchFamily="34" charset="0"/>
                  <a:buChar char="•"/>
                  <a:tabLst>
                    <a:tab pos="379629" algn="l"/>
                    <a:tab pos="1638728" algn="l"/>
                  </a:tabLst>
                </a:pPr>
                <a:r>
                  <a:rPr lang="fr-FR" sz="1200" dirty="0">
                    <a:solidFill>
                      <a:srgbClr val="003750"/>
                    </a:solidFill>
                    <a:ea typeface="Times New Roman" panose="02020603050405020304" pitchFamily="18" charset="0"/>
                    <a:cs typeface="Times New Roman" panose="02020603050405020304" pitchFamily="18" charset="0"/>
                  </a:rPr>
                  <a:t>Carte de tiers payant digitale</a:t>
                </a:r>
                <a:endParaRPr lang="en-US" sz="1200" dirty="0">
                  <a:solidFill>
                    <a:srgbClr val="003750"/>
                  </a:solidFill>
                  <a:ea typeface="Times New Roman" panose="02020603050405020304" pitchFamily="18" charset="0"/>
                  <a:cs typeface="Times New Roman" panose="02020603050405020304" pitchFamily="18" charset="0"/>
                </a:endParaRPr>
              </a:p>
              <a:p>
                <a:pPr marL="284721" indent="-284721" algn="just">
                  <a:buFont typeface="Arial" panose="020B0604020202020204" pitchFamily="34" charset="0"/>
                  <a:buChar char="•"/>
                  <a:tabLst>
                    <a:tab pos="379629" algn="l"/>
                    <a:tab pos="1638728" algn="l"/>
                  </a:tabLst>
                </a:pPr>
                <a:r>
                  <a:rPr lang="fr-FR" sz="1200" dirty="0">
                    <a:solidFill>
                      <a:srgbClr val="003750"/>
                    </a:solidFill>
                    <a:ea typeface="Times New Roman" panose="02020603050405020304" pitchFamily="18" charset="0"/>
                    <a:cs typeface="Times New Roman" panose="02020603050405020304" pitchFamily="18" charset="0"/>
                  </a:rPr>
                  <a:t>Questions / réponses évolutives</a:t>
                </a:r>
                <a:endParaRPr lang="en-US" sz="1200" dirty="0">
                  <a:solidFill>
                    <a:srgbClr val="003750"/>
                  </a:solidFill>
                  <a:ea typeface="Times New Roman" panose="02020603050405020304" pitchFamily="18" charset="0"/>
                  <a:cs typeface="Times New Roman" panose="02020603050405020304" pitchFamily="18" charset="0"/>
                </a:endParaRPr>
              </a:p>
              <a:p>
                <a:pPr marL="284721" indent="-284721" algn="just">
                  <a:buFont typeface="Arial" panose="020B0604020202020204" pitchFamily="34" charset="0"/>
                  <a:buChar char="•"/>
                  <a:tabLst>
                    <a:tab pos="379629" algn="l"/>
                    <a:tab pos="1638728" algn="l"/>
                  </a:tabLst>
                </a:pPr>
                <a:r>
                  <a:rPr lang="fr-FR" sz="1200" dirty="0">
                    <a:solidFill>
                      <a:srgbClr val="003750"/>
                    </a:solidFill>
                    <a:ea typeface="Times New Roman" panose="02020603050405020304" pitchFamily="18" charset="0"/>
                    <a:cs typeface="Times New Roman" panose="02020603050405020304" pitchFamily="18" charset="0"/>
                  </a:rPr>
                  <a:t>Notification push de </a:t>
                </a:r>
                <a:r>
                  <a:rPr lang="fr-FR" sz="1200" dirty="0" smtClean="0">
                    <a:solidFill>
                      <a:srgbClr val="003750"/>
                    </a:solidFill>
                    <a:ea typeface="Times New Roman" panose="02020603050405020304" pitchFamily="18" charset="0"/>
                    <a:cs typeface="Times New Roman" panose="02020603050405020304" pitchFamily="18" charset="0"/>
                  </a:rPr>
                  <a:t>remboursement</a:t>
                </a:r>
                <a:endParaRPr lang="en-US" sz="1200" dirty="0">
                  <a:solidFill>
                    <a:srgbClr val="003750"/>
                  </a:solidFill>
                  <a:ea typeface="Times New Roman" panose="02020603050405020304" pitchFamily="18" charset="0"/>
                  <a:cs typeface="Times New Roman" panose="02020603050405020304" pitchFamily="18" charset="0"/>
                </a:endParaRPr>
              </a:p>
            </p:txBody>
          </p:sp>
        </p:grpSp>
      </p:grpSp>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03" y="8841137"/>
            <a:ext cx="1920569" cy="1440426"/>
          </a:xfrm>
          <a:prstGeom prst="rect">
            <a:avLst/>
          </a:prstGeom>
        </p:spPr>
      </p:pic>
      <p:sp>
        <p:nvSpPr>
          <p:cNvPr id="27" name="ZoneTexte 26"/>
          <p:cNvSpPr txBox="1"/>
          <p:nvPr/>
        </p:nvSpPr>
        <p:spPr>
          <a:xfrm>
            <a:off x="1589163" y="9026200"/>
            <a:ext cx="5675021" cy="954107"/>
          </a:xfrm>
          <a:prstGeom prst="rect">
            <a:avLst/>
          </a:prstGeom>
          <a:noFill/>
        </p:spPr>
        <p:txBody>
          <a:bodyPr wrap="square" rtlCol="0">
            <a:spAutoFit/>
          </a:bodyPr>
          <a:lstStyle/>
          <a:p>
            <a:r>
              <a:rPr lang="fr-FR" sz="1400" b="1" dirty="0" smtClean="0">
                <a:solidFill>
                  <a:srgbClr val="003750"/>
                </a:solidFill>
              </a:rPr>
              <a:t>Le + baloo :</a:t>
            </a:r>
          </a:p>
          <a:p>
            <a:endParaRPr lang="fr-FR" sz="600" dirty="0" smtClean="0">
              <a:solidFill>
                <a:srgbClr val="003750"/>
              </a:solidFill>
            </a:endParaRPr>
          </a:p>
          <a:p>
            <a:r>
              <a:rPr lang="fr-FR" sz="1200" dirty="0" smtClean="0">
                <a:solidFill>
                  <a:srgbClr val="003750"/>
                </a:solidFill>
              </a:rPr>
              <a:t>Possibilité de nous envoyer un document ou un justificatif directement depuis l’appli mobile</a:t>
            </a:r>
          </a:p>
          <a:p>
            <a:r>
              <a:rPr lang="fr-FR" sz="1200" dirty="0" smtClean="0">
                <a:solidFill>
                  <a:srgbClr val="003750"/>
                </a:solidFill>
              </a:rPr>
              <a:t>Jusqu’à 3 éléments pour 1 seul mail envoyé ! </a:t>
            </a:r>
            <a:endParaRPr lang="fr-FR" sz="1200" dirty="0">
              <a:solidFill>
                <a:srgbClr val="003750"/>
              </a:solidFill>
            </a:endParaRPr>
          </a:p>
        </p:txBody>
      </p:sp>
      <p:sp>
        <p:nvSpPr>
          <p:cNvPr id="29" name="Rectangle 28"/>
          <p:cNvSpPr/>
          <p:nvPr/>
        </p:nvSpPr>
        <p:spPr>
          <a:xfrm>
            <a:off x="53150" y="4288663"/>
            <a:ext cx="7545236" cy="600164"/>
          </a:xfrm>
          <a:prstGeom prst="rect">
            <a:avLst/>
          </a:prstGeom>
        </p:spPr>
        <p:txBody>
          <a:bodyPr wrap="square">
            <a:spAutoFit/>
          </a:bodyPr>
          <a:lstStyle/>
          <a:p>
            <a:pPr algn="ctr"/>
            <a:r>
              <a:rPr lang="fr-FR" sz="1400" b="1" dirty="0" smtClean="0">
                <a:solidFill>
                  <a:srgbClr val="003750"/>
                </a:solidFill>
                <a:ea typeface="Calibri" panose="020F0502020204030204" pitchFamily="34" charset="0"/>
                <a:cs typeface="Arial" panose="020B0604020202020204" pitchFamily="34" charset="0"/>
              </a:rPr>
              <a:t>Rendez-vous sur baloo-gestion.fr pour accéder à votre espace</a:t>
            </a:r>
          </a:p>
          <a:p>
            <a:pPr algn="ctr"/>
            <a:endParaRPr lang="fr-FR" sz="500" b="1" dirty="0" smtClean="0">
              <a:solidFill>
                <a:srgbClr val="003750"/>
              </a:solidFill>
              <a:ea typeface="Calibri" panose="020F0502020204030204" pitchFamily="34" charset="0"/>
              <a:cs typeface="Arial" panose="020B0604020202020204" pitchFamily="34" charset="0"/>
            </a:endParaRPr>
          </a:p>
          <a:p>
            <a:pPr algn="ctr"/>
            <a:r>
              <a:rPr lang="fr-FR" sz="1400" b="1" dirty="0" smtClean="0">
                <a:solidFill>
                  <a:srgbClr val="003750"/>
                </a:solidFill>
                <a:ea typeface="Calibri" panose="020F0502020204030204" pitchFamily="34" charset="0"/>
                <a:cs typeface="Arial" panose="020B0604020202020204" pitchFamily="34" charset="0"/>
              </a:rPr>
              <a:t>ou directement depuis l’appli mobile baloo</a:t>
            </a:r>
            <a:endParaRPr lang="fr-FR" sz="1050" b="1" dirty="0">
              <a:solidFill>
                <a:srgbClr val="003750"/>
              </a:solidFill>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7"/>
          <a:stretch>
            <a:fillRect/>
          </a:stretch>
        </p:blipFill>
        <p:spPr>
          <a:xfrm>
            <a:off x="1609082" y="1900478"/>
            <a:ext cx="4462159" cy="2286265"/>
          </a:xfrm>
          <a:prstGeom prst="rect">
            <a:avLst/>
          </a:prstGeom>
        </p:spPr>
      </p:pic>
    </p:spTree>
    <p:extLst>
      <p:ext uri="{BB962C8B-B14F-4D97-AF65-F5344CB8AC3E}">
        <p14:creationId xmlns:p14="http://schemas.microsoft.com/office/powerpoint/2010/main" val="1166597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494971" y="0"/>
            <a:ext cx="6074230" cy="1016001"/>
            <a:chOff x="1494971" y="0"/>
            <a:chExt cx="6074230" cy="1016001"/>
          </a:xfrm>
        </p:grpSpPr>
        <p:sp>
          <p:nvSpPr>
            <p:cNvPr id="12" name="Rectangle 11"/>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14" name="Image 13"/>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485446" y="393590"/>
            <a:ext cx="5989564" cy="1200329"/>
          </a:xfrm>
          <a:prstGeom prst="rect">
            <a:avLst/>
          </a:prstGeom>
          <a:noFill/>
        </p:spPr>
        <p:txBody>
          <a:bodyPr wrap="square" rtlCol="0">
            <a:spAutoFit/>
          </a:bodyPr>
          <a:lstStyle/>
          <a:p>
            <a:pPr algn="r"/>
            <a:r>
              <a:rPr lang="fr-FR" sz="3600" dirty="0" smtClean="0">
                <a:solidFill>
                  <a:schemeClr val="bg1"/>
                </a:solidFill>
              </a:rPr>
              <a:t>Les services complémentaires complémentaires</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11</a:t>
            </a:r>
            <a:endParaRPr lang="fr-FR" sz="1200" dirty="0"/>
          </a:p>
        </p:txBody>
      </p:sp>
      <p:pic>
        <p:nvPicPr>
          <p:cNvPr id="4" name="Image 3"/>
          <p:cNvPicPr>
            <a:picLocks noChangeAspect="1"/>
          </p:cNvPicPr>
          <p:nvPr/>
        </p:nvPicPr>
        <p:blipFill>
          <a:blip r:embed="rId3"/>
          <a:stretch>
            <a:fillRect/>
          </a:stretch>
        </p:blipFill>
        <p:spPr>
          <a:xfrm>
            <a:off x="-239263" y="1303670"/>
            <a:ext cx="7514775" cy="4173205"/>
          </a:xfrm>
          <a:prstGeom prst="rect">
            <a:avLst/>
          </a:prstGeom>
        </p:spPr>
      </p:pic>
      <p:pic>
        <p:nvPicPr>
          <p:cNvPr id="7" name="Image 6"/>
          <p:cNvPicPr>
            <a:picLocks noChangeAspect="1"/>
          </p:cNvPicPr>
          <p:nvPr/>
        </p:nvPicPr>
        <p:blipFill>
          <a:blip r:embed="rId4"/>
          <a:stretch>
            <a:fillRect/>
          </a:stretch>
        </p:blipFill>
        <p:spPr>
          <a:xfrm>
            <a:off x="103197" y="5340266"/>
            <a:ext cx="7725208" cy="4449233"/>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969" y="1281174"/>
            <a:ext cx="962042" cy="400851"/>
          </a:xfrm>
          <a:prstGeom prst="rect">
            <a:avLst/>
          </a:prstGeom>
        </p:spPr>
      </p:pic>
    </p:spTree>
    <p:extLst>
      <p:ext uri="{BB962C8B-B14F-4D97-AF65-F5344CB8AC3E}">
        <p14:creationId xmlns:p14="http://schemas.microsoft.com/office/powerpoint/2010/main" val="359994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559674" cy="10691814"/>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69063" r="40277"/>
          <a:stretch/>
        </p:blipFill>
        <p:spPr>
          <a:xfrm>
            <a:off x="55563" y="9280309"/>
            <a:ext cx="4514850" cy="1414463"/>
          </a:xfrm>
          <a:prstGeom prst="rect">
            <a:avLst/>
          </a:prstGeom>
        </p:spPr>
      </p:pic>
      <p:sp>
        <p:nvSpPr>
          <p:cNvPr id="12" name="ZoneTexte 11"/>
          <p:cNvSpPr txBox="1"/>
          <p:nvPr/>
        </p:nvSpPr>
        <p:spPr>
          <a:xfrm>
            <a:off x="6035039" y="10153074"/>
            <a:ext cx="1524631" cy="338554"/>
          </a:xfrm>
          <a:prstGeom prst="rect">
            <a:avLst/>
          </a:prstGeom>
          <a:noFill/>
        </p:spPr>
        <p:txBody>
          <a:bodyPr wrap="square" rtlCol="0">
            <a:spAutoFit/>
          </a:bodyPr>
          <a:lstStyle/>
          <a:p>
            <a:r>
              <a:rPr lang="fr-FR" sz="1600" b="1" dirty="0">
                <a:solidFill>
                  <a:srgbClr val="FF7200"/>
                </a:solidFill>
              </a:rPr>
              <a:t>b</a:t>
            </a:r>
            <a:r>
              <a:rPr lang="fr-FR" sz="1600" b="1" dirty="0" smtClean="0">
                <a:solidFill>
                  <a:srgbClr val="FF7200"/>
                </a:solidFill>
              </a:rPr>
              <a:t>aloo-gestion.fr</a:t>
            </a:r>
            <a:endParaRPr lang="fr-FR" sz="1600" b="1" dirty="0">
              <a:solidFill>
                <a:srgbClr val="FF7200"/>
              </a:solidFill>
            </a:endParaRPr>
          </a:p>
        </p:txBody>
      </p:sp>
      <p:sp>
        <p:nvSpPr>
          <p:cNvPr id="2" name="Rectangle 1"/>
          <p:cNvSpPr/>
          <p:nvPr/>
        </p:nvSpPr>
        <p:spPr>
          <a:xfrm>
            <a:off x="1" y="3483768"/>
            <a:ext cx="7559673" cy="3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321832" y="10483078"/>
            <a:ext cx="1237839" cy="215444"/>
          </a:xfrm>
          <a:prstGeom prst="rect">
            <a:avLst/>
          </a:prstGeom>
        </p:spPr>
        <p:txBody>
          <a:bodyPr wrap="none">
            <a:spAutoFit/>
          </a:bodyPr>
          <a:lstStyle/>
          <a:p>
            <a:r>
              <a:rPr lang="fr-FR" sz="800" dirty="0" smtClean="0">
                <a:solidFill>
                  <a:schemeClr val="bg1"/>
                </a:solidFill>
                <a:ea typeface="Times New Roman" panose="02020603050405020304" pitchFamily="18" charset="0"/>
              </a:rPr>
              <a:t>Numéro ORIAS 13009219</a:t>
            </a:r>
            <a:endParaRPr lang="fr-FR" dirty="0">
              <a:solidFill>
                <a:schemeClr val="bg1"/>
              </a:solidFill>
            </a:endParaRPr>
          </a:p>
        </p:txBody>
      </p:sp>
      <p:sp>
        <p:nvSpPr>
          <p:cNvPr id="25" name="Rectangle 24"/>
          <p:cNvSpPr/>
          <p:nvPr/>
        </p:nvSpPr>
        <p:spPr>
          <a:xfrm>
            <a:off x="2504838" y="6473575"/>
            <a:ext cx="2268321" cy="338554"/>
          </a:xfrm>
          <a:prstGeom prst="rect">
            <a:avLst/>
          </a:prstGeom>
          <a:noFill/>
        </p:spPr>
        <p:txBody>
          <a:bodyPr wrap="square">
            <a:spAutoFit/>
          </a:bodyPr>
          <a:lstStyle/>
          <a:p>
            <a:pPr algn="ctr"/>
            <a:r>
              <a:rPr lang="fr-FR" sz="1600" b="1" dirty="0" smtClean="0">
                <a:solidFill>
                  <a:srgbClr val="FF7200"/>
                </a:solidFill>
              </a:rPr>
              <a:t>Vos services en ligne</a:t>
            </a:r>
            <a:endParaRPr lang="fr-FR" sz="1600" b="1" dirty="0">
              <a:solidFill>
                <a:srgbClr val="FF7200"/>
              </a:solidFill>
            </a:endParaRPr>
          </a:p>
        </p:txBody>
      </p:sp>
      <p:grpSp>
        <p:nvGrpSpPr>
          <p:cNvPr id="26" name="Groupe 25"/>
          <p:cNvGrpSpPr/>
          <p:nvPr/>
        </p:nvGrpSpPr>
        <p:grpSpPr>
          <a:xfrm>
            <a:off x="4764" y="3882904"/>
            <a:ext cx="7541131" cy="1487755"/>
            <a:chOff x="69477" y="3214071"/>
            <a:chExt cx="7541131" cy="1487755"/>
          </a:xfrm>
          <a:noFill/>
        </p:grpSpPr>
        <p:grpSp>
          <p:nvGrpSpPr>
            <p:cNvPr id="28" name="Groupe 27"/>
            <p:cNvGrpSpPr/>
            <p:nvPr/>
          </p:nvGrpSpPr>
          <p:grpSpPr>
            <a:xfrm>
              <a:off x="2285379" y="3214071"/>
              <a:ext cx="2701203" cy="1477433"/>
              <a:chOff x="3039727" y="3295437"/>
              <a:chExt cx="2701203" cy="1477433"/>
            </a:xfrm>
            <a:grpFill/>
          </p:grpSpPr>
          <p:sp>
            <p:nvSpPr>
              <p:cNvPr id="35" name="ZoneTexte 34"/>
              <p:cNvSpPr txBox="1"/>
              <p:nvPr/>
            </p:nvSpPr>
            <p:spPr>
              <a:xfrm>
                <a:off x="3039727" y="4095762"/>
                <a:ext cx="2701203" cy="677108"/>
              </a:xfrm>
              <a:prstGeom prst="rect">
                <a:avLst/>
              </a:prstGeom>
              <a:grpFill/>
            </p:spPr>
            <p:txBody>
              <a:bodyPr wrap="square" rtlCol="0">
                <a:spAutoFit/>
              </a:bodyPr>
              <a:lstStyle/>
              <a:p>
                <a:pPr algn="ctr"/>
                <a:r>
                  <a:rPr lang="fr-FR" sz="1400" b="1" dirty="0">
                    <a:solidFill>
                      <a:srgbClr val="003750"/>
                    </a:solidFill>
                  </a:rPr>
                  <a:t>N</a:t>
                </a:r>
                <a:r>
                  <a:rPr lang="fr-FR" sz="1400" b="1" dirty="0" smtClean="0">
                    <a:solidFill>
                      <a:srgbClr val="003750"/>
                    </a:solidFill>
                  </a:rPr>
                  <a:t>os chargés de relation assurés</a:t>
                </a:r>
              </a:p>
              <a:p>
                <a:pPr algn="ctr"/>
                <a:r>
                  <a:rPr lang="fr-FR" sz="1200" dirty="0" smtClean="0">
                    <a:solidFill>
                      <a:srgbClr val="003750"/>
                    </a:solidFill>
                  </a:rPr>
                  <a:t>04 13 421 421 </a:t>
                </a:r>
              </a:p>
              <a:p>
                <a:pPr algn="ctr"/>
                <a:r>
                  <a:rPr lang="fr-FR" sz="1200" dirty="0" smtClean="0">
                    <a:solidFill>
                      <a:srgbClr val="003750"/>
                    </a:solidFill>
                  </a:rPr>
                  <a:t>Du lundi au vendredi - De </a:t>
                </a:r>
                <a:r>
                  <a:rPr lang="fr-FR" sz="1200" dirty="0">
                    <a:solidFill>
                      <a:srgbClr val="003750"/>
                    </a:solidFill>
                  </a:rPr>
                  <a:t>9h00 </a:t>
                </a:r>
                <a:r>
                  <a:rPr lang="fr-FR" sz="1200" dirty="0" smtClean="0">
                    <a:solidFill>
                      <a:srgbClr val="003750"/>
                    </a:solidFill>
                  </a:rPr>
                  <a:t>à 18h00</a:t>
                </a:r>
                <a:endParaRPr lang="en-US" sz="1200" dirty="0">
                  <a:solidFill>
                    <a:srgbClr val="003750"/>
                  </a:solidFill>
                </a:endParaRPr>
              </a:p>
            </p:txBody>
          </p:sp>
          <p:pic>
            <p:nvPicPr>
              <p:cNvPr id="36" name="Imag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387" y="3295437"/>
                <a:ext cx="637200" cy="637200"/>
              </a:xfrm>
              <a:prstGeom prst="rect">
                <a:avLst/>
              </a:prstGeom>
              <a:grpFill/>
            </p:spPr>
          </p:pic>
        </p:grpSp>
        <p:grpSp>
          <p:nvGrpSpPr>
            <p:cNvPr id="29" name="Groupe 28"/>
            <p:cNvGrpSpPr/>
            <p:nvPr/>
          </p:nvGrpSpPr>
          <p:grpSpPr>
            <a:xfrm>
              <a:off x="69477" y="3278697"/>
              <a:ext cx="2165123" cy="1238464"/>
              <a:chOff x="334932" y="3229934"/>
              <a:chExt cx="2165123" cy="1238464"/>
            </a:xfrm>
            <a:grpFill/>
          </p:grpSpPr>
          <p:pic>
            <p:nvPicPr>
              <p:cNvPr id="33" name="Imag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550" y="3229934"/>
                <a:ext cx="637102" cy="637102"/>
              </a:xfrm>
              <a:prstGeom prst="rect">
                <a:avLst/>
              </a:prstGeom>
              <a:grpFill/>
            </p:spPr>
          </p:pic>
          <p:sp>
            <p:nvSpPr>
              <p:cNvPr id="34" name="ZoneTexte 33"/>
              <p:cNvSpPr txBox="1"/>
              <p:nvPr/>
            </p:nvSpPr>
            <p:spPr>
              <a:xfrm>
                <a:off x="334932" y="3975955"/>
                <a:ext cx="2165123" cy="492443"/>
              </a:xfrm>
              <a:prstGeom prst="rect">
                <a:avLst/>
              </a:prstGeom>
              <a:grpFill/>
            </p:spPr>
            <p:txBody>
              <a:bodyPr wrap="square" rtlCol="0">
                <a:spAutoFit/>
              </a:bodyPr>
              <a:lstStyle/>
              <a:p>
                <a:pPr algn="ctr"/>
                <a:r>
                  <a:rPr lang="fr-FR" sz="1400" b="1" dirty="0">
                    <a:solidFill>
                      <a:srgbClr val="003750"/>
                    </a:solidFill>
                  </a:rPr>
                  <a:t>N</a:t>
                </a:r>
                <a:r>
                  <a:rPr lang="fr-FR" sz="1400" b="1" dirty="0" smtClean="0">
                    <a:solidFill>
                      <a:srgbClr val="003750"/>
                    </a:solidFill>
                  </a:rPr>
                  <a:t>otre adresse email</a:t>
                </a:r>
              </a:p>
              <a:p>
                <a:pPr algn="ctr"/>
                <a:r>
                  <a:rPr lang="fr-FR" sz="1200" dirty="0" smtClean="0">
                    <a:solidFill>
                      <a:srgbClr val="003750"/>
                    </a:solidFill>
                  </a:rPr>
                  <a:t>fraisdesante@baloo-gestion.fr</a:t>
                </a:r>
                <a:endParaRPr lang="en-US" sz="1100" dirty="0">
                  <a:solidFill>
                    <a:srgbClr val="003750"/>
                  </a:solidFill>
                </a:endParaRPr>
              </a:p>
            </p:txBody>
          </p:sp>
        </p:grpSp>
        <p:grpSp>
          <p:nvGrpSpPr>
            <p:cNvPr id="30" name="Groupe 29"/>
            <p:cNvGrpSpPr/>
            <p:nvPr/>
          </p:nvGrpSpPr>
          <p:grpSpPr>
            <a:xfrm>
              <a:off x="5084580" y="3264933"/>
              <a:ext cx="2526028" cy="1436893"/>
              <a:chOff x="5406320" y="3264933"/>
              <a:chExt cx="2526028" cy="1436893"/>
            </a:xfrm>
            <a:grpFill/>
          </p:grpSpPr>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734" y="3264933"/>
                <a:ext cx="637200" cy="637200"/>
              </a:xfrm>
              <a:prstGeom prst="rect">
                <a:avLst/>
              </a:prstGeom>
              <a:grpFill/>
            </p:spPr>
          </p:pic>
          <p:sp>
            <p:nvSpPr>
              <p:cNvPr id="32" name="ZoneTexte 31"/>
              <p:cNvSpPr txBox="1"/>
              <p:nvPr/>
            </p:nvSpPr>
            <p:spPr>
              <a:xfrm>
                <a:off x="5406320" y="4024718"/>
                <a:ext cx="2526028" cy="677108"/>
              </a:xfrm>
              <a:prstGeom prst="rect">
                <a:avLst/>
              </a:prstGeom>
              <a:grpFill/>
            </p:spPr>
            <p:txBody>
              <a:bodyPr wrap="square" rtlCol="0">
                <a:spAutoFit/>
              </a:bodyPr>
              <a:lstStyle/>
              <a:p>
                <a:pPr algn="ctr"/>
                <a:r>
                  <a:rPr lang="fr-FR" sz="1400" b="1" dirty="0" smtClean="0">
                    <a:solidFill>
                      <a:srgbClr val="003750"/>
                    </a:solidFill>
                  </a:rPr>
                  <a:t>Notre adresse postale</a:t>
                </a:r>
              </a:p>
              <a:p>
                <a:pPr algn="ctr"/>
                <a:r>
                  <a:rPr lang="fr-FR" sz="1200" dirty="0" smtClean="0">
                    <a:solidFill>
                      <a:srgbClr val="003750"/>
                    </a:solidFill>
                  </a:rPr>
                  <a:t>118 rue Roger Mathurin – CS 10160</a:t>
                </a:r>
              </a:p>
              <a:p>
                <a:pPr algn="ctr"/>
                <a:r>
                  <a:rPr lang="fr-FR" sz="1200" dirty="0" smtClean="0">
                    <a:solidFill>
                      <a:srgbClr val="003750"/>
                    </a:solidFill>
                  </a:rPr>
                  <a:t>13395 Marseille Cedex 10 </a:t>
                </a:r>
              </a:p>
            </p:txBody>
          </p:sp>
        </p:grpSp>
      </p:grpSp>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7428" y="5768031"/>
            <a:ext cx="775841" cy="684566"/>
          </a:xfrm>
          <a:prstGeom prst="rect">
            <a:avLst/>
          </a:prstGeom>
          <a:noFill/>
        </p:spPr>
      </p:pic>
      <p:grpSp>
        <p:nvGrpSpPr>
          <p:cNvPr id="38" name="Groupe 37"/>
          <p:cNvGrpSpPr/>
          <p:nvPr/>
        </p:nvGrpSpPr>
        <p:grpSpPr>
          <a:xfrm>
            <a:off x="1494971" y="0"/>
            <a:ext cx="6074230" cy="1016001"/>
            <a:chOff x="1494971" y="0"/>
            <a:chExt cx="6074230" cy="1016001"/>
          </a:xfrm>
        </p:grpSpPr>
        <p:sp>
          <p:nvSpPr>
            <p:cNvPr id="39" name="Rectangle 38"/>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40" name="Image 39"/>
            <p:cNvPicPr>
              <a:picLocks noChangeAspect="1"/>
            </p:cNvPicPr>
            <p:nvPr/>
          </p:nvPicPr>
          <p:blipFill rotWithShape="1">
            <a:blip r:embed="rId3">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41" name="ZoneTexte 40"/>
          <p:cNvSpPr txBox="1"/>
          <p:nvPr/>
        </p:nvSpPr>
        <p:spPr>
          <a:xfrm>
            <a:off x="2387600" y="393590"/>
            <a:ext cx="5087409" cy="646331"/>
          </a:xfrm>
          <a:prstGeom prst="rect">
            <a:avLst/>
          </a:prstGeom>
          <a:noFill/>
        </p:spPr>
        <p:txBody>
          <a:bodyPr wrap="square" rtlCol="0">
            <a:spAutoFit/>
          </a:bodyPr>
          <a:lstStyle/>
          <a:p>
            <a:pPr algn="r"/>
            <a:r>
              <a:rPr lang="fr-FR" sz="3600" dirty="0" smtClean="0">
                <a:solidFill>
                  <a:schemeClr val="bg1"/>
                </a:solidFill>
              </a:rPr>
              <a:t>Nous contacter</a:t>
            </a:r>
            <a:endParaRPr lang="fr-FR" dirty="0">
              <a:solidFill>
                <a:srgbClr val="FF7200"/>
              </a:solidFill>
            </a:endParaRPr>
          </a:p>
        </p:txBody>
      </p:sp>
    </p:spTree>
    <p:extLst>
      <p:ext uri="{BB962C8B-B14F-4D97-AF65-F5344CB8AC3E}">
        <p14:creationId xmlns:p14="http://schemas.microsoft.com/office/powerpoint/2010/main" val="299088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1494971" y="0"/>
            <a:ext cx="6074230" cy="1016001"/>
            <a:chOff x="1494971" y="0"/>
            <a:chExt cx="6074230" cy="1016001"/>
          </a:xfrm>
        </p:grpSpPr>
        <p:sp>
          <p:nvSpPr>
            <p:cNvPr id="29" name="Rectangle 28"/>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31" name="Image 30"/>
            <p:cNvPicPr>
              <a:picLocks noChangeAspect="1"/>
            </p:cNvPicPr>
            <p:nvPr/>
          </p:nvPicPr>
          <p:blipFill rotWithShape="1">
            <a:blip r:embed="rId3">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868209" y="393590"/>
            <a:ext cx="3606800" cy="646331"/>
          </a:xfrm>
          <a:prstGeom prst="rect">
            <a:avLst/>
          </a:prstGeom>
          <a:noFill/>
        </p:spPr>
        <p:txBody>
          <a:bodyPr wrap="square" rtlCol="0">
            <a:spAutoFit/>
          </a:bodyPr>
          <a:lstStyle/>
          <a:p>
            <a:pPr algn="r"/>
            <a:r>
              <a:rPr lang="fr-FR" sz="3600" dirty="0" smtClean="0">
                <a:solidFill>
                  <a:schemeClr val="bg1"/>
                </a:solidFill>
              </a:rPr>
              <a:t>Sommaire</a:t>
            </a:r>
            <a:endParaRPr lang="fr-FR" sz="3600" dirty="0">
              <a:solidFill>
                <a:schemeClr val="bg1"/>
              </a:solidFill>
            </a:endParaRPr>
          </a:p>
        </p:txBody>
      </p:sp>
      <p:sp>
        <p:nvSpPr>
          <p:cNvPr id="13" name="Rectangle 12"/>
          <p:cNvSpPr/>
          <p:nvPr/>
        </p:nvSpPr>
        <p:spPr>
          <a:xfrm>
            <a:off x="284162" y="2328334"/>
            <a:ext cx="6991350" cy="5901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2</a:t>
            </a:r>
            <a:endParaRPr lang="fr-FR" sz="1200" dirty="0"/>
          </a:p>
        </p:txBody>
      </p:sp>
      <p:grpSp>
        <p:nvGrpSpPr>
          <p:cNvPr id="16" name="Groupe 15"/>
          <p:cNvGrpSpPr/>
          <p:nvPr/>
        </p:nvGrpSpPr>
        <p:grpSpPr>
          <a:xfrm>
            <a:off x="-1" y="2068198"/>
            <a:ext cx="7559676" cy="7583802"/>
            <a:chOff x="-1" y="2068198"/>
            <a:chExt cx="7559676" cy="7583802"/>
          </a:xfrm>
        </p:grpSpPr>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068198"/>
              <a:ext cx="7559675" cy="5669756"/>
            </a:xfrm>
            <a:prstGeom prst="rect">
              <a:avLst/>
            </a:prstGeom>
          </p:spPr>
        </p:pic>
        <p:pic>
          <p:nvPicPr>
            <p:cNvPr id="28" name="Image 27"/>
            <p:cNvPicPr>
              <a:picLocks noChangeAspect="1"/>
            </p:cNvPicPr>
            <p:nvPr/>
          </p:nvPicPr>
          <p:blipFill rotWithShape="1">
            <a:blip r:embed="rId4">
              <a:extLst>
                <a:ext uri="{28A0092B-C50C-407E-A947-70E740481C1C}">
                  <a14:useLocalDpi xmlns:a14="http://schemas.microsoft.com/office/drawing/2010/main" val="0"/>
                </a:ext>
              </a:extLst>
            </a:blip>
            <a:srcRect b="64695"/>
            <a:stretch/>
          </p:blipFill>
          <p:spPr>
            <a:xfrm>
              <a:off x="0" y="7650295"/>
              <a:ext cx="7559675" cy="2001705"/>
            </a:xfrm>
            <a:prstGeom prst="rect">
              <a:avLst/>
            </a:prstGeom>
          </p:spPr>
        </p:pic>
      </p:grpSp>
      <p:sp>
        <p:nvSpPr>
          <p:cNvPr id="15" name="Rectangle 14"/>
          <p:cNvSpPr/>
          <p:nvPr/>
        </p:nvSpPr>
        <p:spPr>
          <a:xfrm>
            <a:off x="174361" y="2656114"/>
            <a:ext cx="7210953" cy="5361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p:cNvGrpSpPr/>
          <p:nvPr/>
        </p:nvGrpSpPr>
        <p:grpSpPr>
          <a:xfrm>
            <a:off x="969503" y="2984082"/>
            <a:ext cx="6142497" cy="3785652"/>
            <a:chOff x="635070" y="2987010"/>
            <a:chExt cx="6142497" cy="3785652"/>
          </a:xfrm>
        </p:grpSpPr>
        <p:sp>
          <p:nvSpPr>
            <p:cNvPr id="30" name="Rectangle 29"/>
            <p:cNvSpPr/>
            <p:nvPr/>
          </p:nvSpPr>
          <p:spPr>
            <a:xfrm>
              <a:off x="1735668" y="2987010"/>
              <a:ext cx="5041899" cy="3785652"/>
            </a:xfrm>
            <a:prstGeom prst="rect">
              <a:avLst/>
            </a:prstGeom>
            <a:noFill/>
            <a:ln>
              <a:noFill/>
            </a:ln>
            <a:effectLst/>
          </p:spPr>
          <p:txBody>
            <a:bodyPr wrap="square" rtlCol="0">
              <a:spAutoFit/>
            </a:bodyPr>
            <a:lstStyle/>
            <a:p>
              <a:pPr marL="457200" indent="-457200" defTabSz="914400">
                <a:buAutoNum type="arabicPeriod"/>
              </a:pPr>
              <a:r>
                <a:rPr lang="fr-FR" sz="2400" dirty="0" smtClean="0">
                  <a:solidFill>
                    <a:srgbClr val="003750"/>
                  </a:solidFill>
                  <a:cs typeface="Arial" panose="020B0604020202020204" pitchFamily="34" charset="0"/>
                </a:rPr>
                <a:t>baloo votre gestionnaire</a:t>
              </a:r>
            </a:p>
            <a:p>
              <a:pPr marL="457200" indent="-457200" defTabSz="914400">
                <a:buAutoNum type="arabicPeriod"/>
              </a:pPr>
              <a:endParaRPr lang="fr-FR" sz="2400" dirty="0">
                <a:solidFill>
                  <a:srgbClr val="003750"/>
                </a:solidFill>
                <a:cs typeface="Arial" panose="020B0604020202020204" pitchFamily="34" charset="0"/>
              </a:endParaRPr>
            </a:p>
            <a:p>
              <a:pPr marL="457200" indent="-457200" defTabSz="914400">
                <a:buAutoNum type="arabicPeriod"/>
              </a:pPr>
              <a:r>
                <a:rPr lang="fr-FR" sz="2400" dirty="0" smtClean="0">
                  <a:solidFill>
                    <a:srgbClr val="003750"/>
                  </a:solidFill>
                  <a:cs typeface="Arial" panose="020B0604020202020204" pitchFamily="34" charset="0"/>
                </a:rPr>
                <a:t>L’affiliation</a:t>
              </a:r>
              <a:endParaRPr lang="fr-FR" sz="2400" dirty="0">
                <a:solidFill>
                  <a:srgbClr val="003750"/>
                </a:solidFill>
                <a:cs typeface="Arial" panose="020B0604020202020204" pitchFamily="34" charset="0"/>
              </a:endParaRPr>
            </a:p>
            <a:p>
              <a:pPr marL="457200" indent="-457200" defTabSz="914400">
                <a:buAutoNum type="arabicPeriod"/>
              </a:pPr>
              <a:endParaRPr lang="fr-FR" sz="2400" dirty="0" smtClean="0">
                <a:solidFill>
                  <a:srgbClr val="003750"/>
                </a:solidFill>
                <a:cs typeface="Arial" panose="020B0604020202020204" pitchFamily="34" charset="0"/>
              </a:endParaRPr>
            </a:p>
            <a:p>
              <a:pPr marL="457200" indent="-457200" defTabSz="914400">
                <a:buAutoNum type="arabicPeriod"/>
              </a:pPr>
              <a:r>
                <a:rPr lang="fr-FR" sz="2400" dirty="0" smtClean="0">
                  <a:solidFill>
                    <a:srgbClr val="003750"/>
                  </a:solidFill>
                  <a:cs typeface="Arial" panose="020B0604020202020204" pitchFamily="34" charset="0"/>
                </a:rPr>
                <a:t>Comment </a:t>
              </a:r>
              <a:r>
                <a:rPr lang="fr-FR" sz="2400" dirty="0" smtClean="0">
                  <a:solidFill>
                    <a:srgbClr val="003750"/>
                  </a:solidFill>
                  <a:cs typeface="Arial" panose="020B0604020202020204" pitchFamily="34" charset="0"/>
                </a:rPr>
                <a:t>vous faire rembourser ?</a:t>
              </a:r>
            </a:p>
            <a:p>
              <a:pPr marL="457200" indent="-457200" defTabSz="914400">
                <a:buAutoNum type="arabicPeriod"/>
              </a:pPr>
              <a:endParaRPr lang="fr-FR" sz="2400" dirty="0">
                <a:solidFill>
                  <a:srgbClr val="003750"/>
                </a:solidFill>
                <a:cs typeface="Arial" panose="020B0604020202020204" pitchFamily="34" charset="0"/>
              </a:endParaRPr>
            </a:p>
            <a:p>
              <a:pPr marL="457200" indent="-457200" defTabSz="914400">
                <a:buAutoNum type="arabicPeriod"/>
              </a:pPr>
              <a:r>
                <a:rPr lang="fr-FR" sz="2400" dirty="0" smtClean="0">
                  <a:solidFill>
                    <a:srgbClr val="003750"/>
                  </a:solidFill>
                  <a:cs typeface="Arial" panose="020B0604020202020204" pitchFamily="34" charset="0"/>
                </a:rPr>
                <a:t>Les bonnes pratiques </a:t>
              </a:r>
            </a:p>
            <a:p>
              <a:pPr marL="457200" indent="-457200" defTabSz="914400">
                <a:buAutoNum type="arabicPeriod"/>
              </a:pPr>
              <a:endParaRPr lang="fr-FR" sz="2400" dirty="0">
                <a:solidFill>
                  <a:srgbClr val="003750"/>
                </a:solidFill>
                <a:cs typeface="Arial" panose="020B0604020202020204" pitchFamily="34" charset="0"/>
              </a:endParaRPr>
            </a:p>
            <a:p>
              <a:pPr marL="457200" indent="-457200">
                <a:buFontTx/>
                <a:buAutoNum type="arabicPeriod"/>
              </a:pPr>
              <a:r>
                <a:rPr lang="fr-FR" sz="2400" dirty="0">
                  <a:solidFill>
                    <a:srgbClr val="003750"/>
                  </a:solidFill>
                  <a:cs typeface="Arial" panose="020B0604020202020204" pitchFamily="34" charset="0"/>
                </a:rPr>
                <a:t>Vos services en ligne </a:t>
              </a:r>
            </a:p>
            <a:p>
              <a:pPr marL="457200" indent="-457200" defTabSz="914400">
                <a:buAutoNum type="arabicPeriod"/>
              </a:pPr>
              <a:endParaRPr lang="fr-FR" sz="2400" dirty="0">
                <a:cs typeface="Arial" panose="020B0604020202020204" pitchFamily="34" charset="0"/>
              </a:endParaRPr>
            </a:p>
          </p:txBody>
        </p:sp>
        <p:grpSp>
          <p:nvGrpSpPr>
            <p:cNvPr id="57" name="Groupe 56"/>
            <p:cNvGrpSpPr/>
            <p:nvPr/>
          </p:nvGrpSpPr>
          <p:grpSpPr>
            <a:xfrm>
              <a:off x="635070" y="3030268"/>
              <a:ext cx="698488" cy="3261453"/>
              <a:chOff x="458140" y="3452107"/>
              <a:chExt cx="698488" cy="3261453"/>
            </a:xfrm>
          </p:grpSpPr>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40" y="4175997"/>
                <a:ext cx="690166" cy="368755"/>
              </a:xfrm>
              <a:prstGeom prst="rect">
                <a:avLst/>
              </a:prstGeom>
            </p:spPr>
          </p:pic>
          <p:pic>
            <p:nvPicPr>
              <p:cNvPr id="51" name="Imag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62" y="4899887"/>
                <a:ext cx="690166" cy="368755"/>
              </a:xfrm>
              <a:prstGeom prst="rect">
                <a:avLst/>
              </a:prstGeom>
            </p:spPr>
          </p:pic>
          <p:pic>
            <p:nvPicPr>
              <p:cNvPr id="52" name="Imag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40" y="5671296"/>
                <a:ext cx="690166" cy="368755"/>
              </a:xfrm>
              <a:prstGeom prst="rect">
                <a:avLst/>
              </a:prstGeom>
            </p:spPr>
          </p:pic>
          <p:pic>
            <p:nvPicPr>
              <p:cNvPr id="53" name="Imag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62" y="6344805"/>
                <a:ext cx="690166" cy="368755"/>
              </a:xfrm>
              <a:prstGeom prst="rect">
                <a:avLst/>
              </a:prstGeom>
            </p:spPr>
          </p:pic>
          <p:pic>
            <p:nvPicPr>
              <p:cNvPr id="56" name="Imag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62" y="3452107"/>
                <a:ext cx="690166" cy="368755"/>
              </a:xfrm>
              <a:prstGeom prst="rect">
                <a:avLst/>
              </a:prstGeom>
            </p:spPr>
          </p:pic>
        </p:grpSp>
      </p:grpSp>
    </p:spTree>
    <p:extLst>
      <p:ext uri="{BB962C8B-B14F-4D97-AF65-F5344CB8AC3E}">
        <p14:creationId xmlns:p14="http://schemas.microsoft.com/office/powerpoint/2010/main" val="3836454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1865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22868"/>
          <a:stretch/>
        </p:blipFill>
        <p:spPr>
          <a:xfrm>
            <a:off x="0" y="-1"/>
            <a:ext cx="7559675" cy="4373163"/>
          </a:xfrm>
          <a:prstGeom prst="rect">
            <a:avLst/>
          </a:prstGeom>
        </p:spPr>
      </p:pic>
      <p:grpSp>
        <p:nvGrpSpPr>
          <p:cNvPr id="11" name="Groupe 10"/>
          <p:cNvGrpSpPr/>
          <p:nvPr/>
        </p:nvGrpSpPr>
        <p:grpSpPr>
          <a:xfrm>
            <a:off x="-15874" y="4402666"/>
            <a:ext cx="7559675" cy="1896533"/>
            <a:chOff x="-2" y="190696"/>
            <a:chExt cx="7559675" cy="1896533"/>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347" b="63203"/>
            <a:stretch/>
          </p:blipFill>
          <p:spPr>
            <a:xfrm>
              <a:off x="-2" y="190696"/>
              <a:ext cx="7559675" cy="1896533"/>
            </a:xfrm>
            <a:prstGeom prst="rect">
              <a:avLst/>
            </a:prstGeom>
          </p:spPr>
        </p:pic>
        <p:sp>
          <p:nvSpPr>
            <p:cNvPr id="8" name="Rectangle 7"/>
            <p:cNvSpPr/>
            <p:nvPr/>
          </p:nvSpPr>
          <p:spPr>
            <a:xfrm>
              <a:off x="481009" y="643912"/>
              <a:ext cx="6629399" cy="990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rgbClr val="003750"/>
                  </a:solidFill>
                </a:rPr>
                <a:t>b</a:t>
              </a:r>
              <a:r>
                <a:rPr lang="fr-FR" sz="4400" dirty="0" smtClean="0">
                  <a:solidFill>
                    <a:srgbClr val="003750"/>
                  </a:solidFill>
                </a:rPr>
                <a:t>aloo, votre gestionnaire</a:t>
              </a:r>
              <a:endParaRPr lang="fr-FR" sz="4400" dirty="0">
                <a:solidFill>
                  <a:srgbClr val="003750"/>
                </a:solidFill>
              </a:endParaRPr>
            </a:p>
          </p:txBody>
        </p:sp>
      </p:grpSp>
      <p:sp>
        <p:nvSpPr>
          <p:cNvPr id="13" name="Rectangle 12"/>
          <p:cNvSpPr/>
          <p:nvPr/>
        </p:nvSpPr>
        <p:spPr>
          <a:xfrm>
            <a:off x="5300133" y="-1"/>
            <a:ext cx="2243668" cy="1794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p>
        </p:txBody>
      </p:sp>
      <p:sp>
        <p:nvSpPr>
          <p:cNvPr id="20" name="ZoneTexte 19"/>
          <p:cNvSpPr txBox="1"/>
          <p:nvPr/>
        </p:nvSpPr>
        <p:spPr>
          <a:xfrm>
            <a:off x="5300133" y="-46436"/>
            <a:ext cx="2275416" cy="1862048"/>
          </a:xfrm>
          <a:prstGeom prst="rect">
            <a:avLst/>
          </a:prstGeom>
          <a:noFill/>
        </p:spPr>
        <p:txBody>
          <a:bodyPr wrap="square" rtlCol="0">
            <a:spAutoFit/>
          </a:bodyPr>
          <a:lstStyle/>
          <a:p>
            <a:pPr algn="ctr"/>
            <a:r>
              <a:rPr lang="fr-FR" sz="11500" dirty="0" smtClean="0">
                <a:solidFill>
                  <a:srgbClr val="FF7200"/>
                </a:solidFill>
              </a:rPr>
              <a:t>1</a:t>
            </a:r>
            <a:endParaRPr lang="fr-FR" sz="11500" dirty="0">
              <a:solidFill>
                <a:srgbClr val="FF7200"/>
              </a:solidFill>
            </a:endParaRPr>
          </a:p>
        </p:txBody>
      </p:sp>
      <p:grpSp>
        <p:nvGrpSpPr>
          <p:cNvPr id="10" name="Groupe 9"/>
          <p:cNvGrpSpPr/>
          <p:nvPr/>
        </p:nvGrpSpPr>
        <p:grpSpPr>
          <a:xfrm>
            <a:off x="0" y="10278533"/>
            <a:ext cx="7275512" cy="413280"/>
            <a:chOff x="0" y="10278533"/>
            <a:chExt cx="7275512" cy="413280"/>
          </a:xfrm>
        </p:grpSpPr>
        <p:sp>
          <p:nvSpPr>
            <p:cNvPr id="12" name="Rectangle 11"/>
            <p:cNvSpPr/>
            <p:nvPr/>
          </p:nvSpPr>
          <p:spPr>
            <a:xfrm>
              <a:off x="0" y="10278533"/>
              <a:ext cx="6536267" cy="41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3</a:t>
              </a:r>
              <a:endParaRPr lang="fr-FR" sz="1200" dirty="0"/>
            </a:p>
          </p:txBody>
        </p:sp>
      </p:grpSp>
    </p:spTree>
    <p:extLst>
      <p:ext uri="{BB962C8B-B14F-4D97-AF65-F5344CB8AC3E}">
        <p14:creationId xmlns:p14="http://schemas.microsoft.com/office/powerpoint/2010/main" val="127407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1494971" y="0"/>
            <a:ext cx="6074230" cy="1016001"/>
            <a:chOff x="1494971" y="0"/>
            <a:chExt cx="6074230" cy="1016001"/>
          </a:xfrm>
        </p:grpSpPr>
        <p:sp>
          <p:nvSpPr>
            <p:cNvPr id="36" name="Rectangle 35"/>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37" name="Image 36"/>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387600" y="393590"/>
            <a:ext cx="5087409" cy="646331"/>
          </a:xfrm>
          <a:prstGeom prst="rect">
            <a:avLst/>
          </a:prstGeom>
          <a:noFill/>
        </p:spPr>
        <p:txBody>
          <a:bodyPr wrap="square" rtlCol="0">
            <a:spAutoFit/>
          </a:bodyPr>
          <a:lstStyle/>
          <a:p>
            <a:pPr algn="r"/>
            <a:r>
              <a:rPr lang="fr-FR" sz="3600" dirty="0">
                <a:solidFill>
                  <a:schemeClr val="bg1"/>
                </a:solidFill>
              </a:rPr>
              <a:t>b</a:t>
            </a:r>
            <a:r>
              <a:rPr lang="fr-FR" sz="3600" dirty="0" smtClean="0">
                <a:solidFill>
                  <a:schemeClr val="bg1"/>
                </a:solidFill>
              </a:rPr>
              <a:t>aloo, votre gestionnaire</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4</a:t>
            </a:r>
            <a:endParaRPr lang="fr-FR" sz="1200" dirty="0"/>
          </a:p>
        </p:txBody>
      </p:sp>
      <p:sp>
        <p:nvSpPr>
          <p:cNvPr id="14" name="Rectangle 13"/>
          <p:cNvSpPr/>
          <p:nvPr/>
        </p:nvSpPr>
        <p:spPr>
          <a:xfrm>
            <a:off x="1" y="2158798"/>
            <a:ext cx="7275511" cy="1585819"/>
          </a:xfrm>
          <a:prstGeom prst="rect">
            <a:avLst/>
          </a:prstGeom>
        </p:spPr>
        <p:txBody>
          <a:bodyPr wrap="square">
            <a:spAutoFit/>
          </a:bodyPr>
          <a:lstStyle/>
          <a:p>
            <a:pPr algn="just">
              <a:lnSpc>
                <a:spcPct val="107000"/>
              </a:lnSpc>
              <a:spcAft>
                <a:spcPts val="800"/>
              </a:spcAft>
            </a:pPr>
            <a:r>
              <a:rPr lang="fr-FR" sz="1200" dirty="0" smtClean="0">
                <a:solidFill>
                  <a:srgbClr val="003750"/>
                </a:solidFill>
                <a:effectLst/>
                <a:ea typeface="Calibri" panose="020F0502020204030204" pitchFamily="34" charset="0"/>
                <a:cs typeface="Times New Roman" panose="02020603050405020304" pitchFamily="18" charset="0"/>
              </a:rPr>
              <a:t>Votre employeur </a:t>
            </a:r>
            <a:r>
              <a:rPr lang="fr-FR" sz="1200" dirty="0" smtClean="0">
                <a:solidFill>
                  <a:srgbClr val="FF0000"/>
                </a:solidFill>
                <a:effectLst/>
                <a:ea typeface="Calibri" panose="020F0502020204030204" pitchFamily="34" charset="0"/>
                <a:cs typeface="Times New Roman" panose="02020603050405020304" pitchFamily="18" charset="0"/>
              </a:rPr>
              <a:t>Volkswagen Financial Services </a:t>
            </a:r>
            <a:r>
              <a:rPr lang="fr-FR" sz="1200" dirty="0" smtClean="0">
                <a:solidFill>
                  <a:srgbClr val="003750"/>
                </a:solidFill>
                <a:effectLst/>
                <a:ea typeface="Calibri" panose="020F0502020204030204" pitchFamily="34" charset="0"/>
                <a:cs typeface="Times New Roman" panose="02020603050405020304" pitchFamily="18" charset="0"/>
              </a:rPr>
              <a:t> a mis en place un régime frais de santé obligatoire au profit de l’ensemble du personnel </a:t>
            </a:r>
          </a:p>
          <a:p>
            <a:pPr algn="just">
              <a:lnSpc>
                <a:spcPct val="107000"/>
              </a:lnSpc>
              <a:spcAft>
                <a:spcPts val="800"/>
              </a:spcAft>
            </a:pPr>
            <a:r>
              <a:rPr lang="fr-FR" sz="1200" dirty="0" smtClean="0">
                <a:solidFill>
                  <a:srgbClr val="003750"/>
                </a:solidFill>
                <a:effectLst/>
                <a:ea typeface="Calibri" panose="020F0502020204030204" pitchFamily="34" charset="0"/>
                <a:cs typeface="Times New Roman" panose="02020603050405020304" pitchFamily="18" charset="0"/>
              </a:rPr>
              <a:t>Ce régime est complémentaire aux régimes de la Sécurité sociale.</a:t>
            </a:r>
            <a:endParaRPr lang="en-US" sz="1200" dirty="0" smtClean="0">
              <a:solidFill>
                <a:srgbClr val="003750"/>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smtClean="0">
                <a:solidFill>
                  <a:srgbClr val="003750"/>
                </a:solidFill>
                <a:effectLst/>
                <a:ea typeface="Calibri" panose="020F0502020204030204" pitchFamily="34" charset="0"/>
                <a:cs typeface="Times New Roman" panose="02020603050405020304" pitchFamily="18" charset="0"/>
              </a:rPr>
              <a:t>baloo</a:t>
            </a:r>
            <a:r>
              <a:rPr lang="fr-FR" sz="1200" dirty="0" smtClean="0">
                <a:solidFill>
                  <a:srgbClr val="003750"/>
                </a:solidFill>
                <a:effectLst/>
                <a:ea typeface="Calibri" panose="020F0502020204030204" pitchFamily="34" charset="0"/>
                <a:cs typeface="Times New Roman" panose="02020603050405020304" pitchFamily="18" charset="0"/>
              </a:rPr>
              <a:t> est l’organisme unique des prestations, agissant pour le compte </a:t>
            </a:r>
            <a:r>
              <a:rPr lang="fr-FR" sz="1200" dirty="0" smtClean="0">
                <a:solidFill>
                  <a:srgbClr val="003750"/>
                </a:solidFill>
                <a:ea typeface="Calibri" panose="020F0502020204030204" pitchFamily="34" charset="0"/>
                <a:cs typeface="Times New Roman" panose="02020603050405020304" pitchFamily="18" charset="0"/>
              </a:rPr>
              <a:t>d’HUMANIS </a:t>
            </a:r>
            <a:r>
              <a:rPr lang="fr-FR" sz="1200" dirty="0" smtClean="0">
                <a:solidFill>
                  <a:srgbClr val="003750"/>
                </a:solidFill>
                <a:effectLst/>
                <a:ea typeface="Calibri" panose="020F0502020204030204" pitchFamily="34" charset="0"/>
                <a:cs typeface="Times New Roman" panose="02020603050405020304" pitchFamily="18" charset="0"/>
              </a:rPr>
              <a:t>dans le cadre d’une convention de gestion entre les deux organismes.</a:t>
            </a:r>
            <a:endParaRPr lang="en-US" sz="1200" dirty="0" smtClean="0">
              <a:solidFill>
                <a:srgbClr val="003750"/>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smtClean="0">
                <a:solidFill>
                  <a:srgbClr val="003750"/>
                </a:solidFill>
                <a:effectLst/>
                <a:ea typeface="Calibri" panose="020F0502020204030204" pitchFamily="34" charset="0"/>
                <a:cs typeface="Times New Roman" panose="02020603050405020304" pitchFamily="18" charset="0"/>
              </a:rPr>
              <a:t>Ce guide est réalisé pour vous aider à mieux comprendre le fonctionnement de votre contrat santé.</a:t>
            </a:r>
            <a:endParaRPr lang="en-US" sz="1200" dirty="0">
              <a:solidFill>
                <a:srgbClr val="003750"/>
              </a:solidFill>
              <a:effectLst/>
              <a:ea typeface="Calibri" panose="020F0502020204030204" pitchFamily="34" charset="0"/>
              <a:cs typeface="Times New Roman" panose="02020603050405020304" pitchFamily="18" charset="0"/>
            </a:endParaRPr>
          </a:p>
        </p:txBody>
      </p:sp>
      <p:grpSp>
        <p:nvGrpSpPr>
          <p:cNvPr id="15" name="Groupe 14"/>
          <p:cNvGrpSpPr/>
          <p:nvPr/>
        </p:nvGrpSpPr>
        <p:grpSpPr>
          <a:xfrm>
            <a:off x="0" y="7594972"/>
            <a:ext cx="7559675" cy="1760172"/>
            <a:chOff x="-16775" y="6205057"/>
            <a:chExt cx="7559675" cy="1760172"/>
          </a:xfrm>
        </p:grpSpPr>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t="16436" b="52520"/>
            <a:stretch/>
          </p:blipFill>
          <p:spPr>
            <a:xfrm>
              <a:off x="-16775" y="6205057"/>
              <a:ext cx="7559675" cy="1760172"/>
            </a:xfrm>
            <a:prstGeom prst="rect">
              <a:avLst/>
            </a:prstGeom>
          </p:spPr>
        </p:pic>
        <p:grpSp>
          <p:nvGrpSpPr>
            <p:cNvPr id="17" name="Groupe 16"/>
            <p:cNvGrpSpPr/>
            <p:nvPr/>
          </p:nvGrpSpPr>
          <p:grpSpPr>
            <a:xfrm>
              <a:off x="3" y="6395006"/>
              <a:ext cx="7349274" cy="1421998"/>
              <a:chOff x="-170802" y="6200672"/>
              <a:chExt cx="7349274" cy="1421998"/>
            </a:xfrm>
          </p:grpSpPr>
          <p:sp>
            <p:nvSpPr>
              <p:cNvPr id="18" name="ZoneTexte 17"/>
              <p:cNvSpPr txBox="1"/>
              <p:nvPr/>
            </p:nvSpPr>
            <p:spPr>
              <a:xfrm>
                <a:off x="2587468" y="7046192"/>
                <a:ext cx="3446058" cy="523220"/>
              </a:xfrm>
              <a:prstGeom prst="rect">
                <a:avLst/>
              </a:prstGeom>
              <a:noFill/>
            </p:spPr>
            <p:txBody>
              <a:bodyPr wrap="square" rtlCol="0">
                <a:spAutoFit/>
              </a:bodyPr>
              <a:lstStyle/>
              <a:p>
                <a:pPr algn="ctr"/>
                <a:r>
                  <a:rPr lang="fr-FR" sz="1600" b="1" dirty="0" smtClean="0">
                    <a:solidFill>
                      <a:srgbClr val="003750"/>
                    </a:solidFill>
                  </a:rPr>
                  <a:t>L’appli mobile : </a:t>
                </a:r>
                <a:r>
                  <a:rPr lang="fr-FR" sz="1600" dirty="0" smtClean="0">
                    <a:solidFill>
                      <a:srgbClr val="003750"/>
                    </a:solidFill>
                  </a:rPr>
                  <a:t>Intuitive et innovante</a:t>
                </a:r>
              </a:p>
              <a:p>
                <a:pPr algn="r"/>
                <a:r>
                  <a:rPr lang="fr-FR" sz="1100" dirty="0" smtClean="0">
                    <a:solidFill>
                      <a:srgbClr val="FF7200"/>
                    </a:solidFill>
                  </a:rPr>
                  <a:t>Gratuite sous iOS et Android</a:t>
                </a:r>
                <a:endParaRPr lang="en-US" sz="1400" dirty="0">
                  <a:solidFill>
                    <a:srgbClr val="FF7200"/>
                  </a:solidFill>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802" y="6200672"/>
                <a:ext cx="2032159" cy="1221281"/>
              </a:xfrm>
              <a:prstGeom prst="rect">
                <a:avLst/>
              </a:prstGeom>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3126" y="6402581"/>
                <a:ext cx="1065346" cy="1220089"/>
              </a:xfrm>
              <a:prstGeom prst="rect">
                <a:avLst/>
              </a:prstGeom>
            </p:spPr>
          </p:pic>
          <p:sp>
            <p:nvSpPr>
              <p:cNvPr id="21" name="ZoneTexte 20"/>
              <p:cNvSpPr txBox="1"/>
              <p:nvPr/>
            </p:nvSpPr>
            <p:spPr>
              <a:xfrm>
                <a:off x="1707788" y="6202824"/>
                <a:ext cx="3446058" cy="338554"/>
              </a:xfrm>
              <a:prstGeom prst="rect">
                <a:avLst/>
              </a:prstGeom>
              <a:noFill/>
            </p:spPr>
            <p:txBody>
              <a:bodyPr wrap="square" rtlCol="0">
                <a:spAutoFit/>
              </a:bodyPr>
              <a:lstStyle/>
              <a:p>
                <a:pPr algn="ctr"/>
                <a:r>
                  <a:rPr lang="fr-FR" sz="1600" b="1" dirty="0" smtClean="0">
                    <a:solidFill>
                      <a:srgbClr val="003750"/>
                    </a:solidFill>
                  </a:rPr>
                  <a:t>L’espace  assuré : </a:t>
                </a:r>
                <a:r>
                  <a:rPr lang="fr-FR" sz="1600" dirty="0" smtClean="0">
                    <a:solidFill>
                      <a:srgbClr val="003750"/>
                    </a:solidFill>
                  </a:rPr>
                  <a:t>Moderne &amp; complet</a:t>
                </a:r>
              </a:p>
            </p:txBody>
          </p:sp>
        </p:grpSp>
      </p:grpSp>
      <p:sp>
        <p:nvSpPr>
          <p:cNvPr id="23" name="Rectangle 22"/>
          <p:cNvSpPr/>
          <p:nvPr/>
        </p:nvSpPr>
        <p:spPr>
          <a:xfrm>
            <a:off x="2145689" y="6961202"/>
            <a:ext cx="3044824" cy="369332"/>
          </a:xfrm>
          <a:prstGeom prst="rect">
            <a:avLst/>
          </a:prstGeom>
          <a:noFill/>
        </p:spPr>
        <p:txBody>
          <a:bodyPr wrap="square">
            <a:spAutoFit/>
          </a:bodyPr>
          <a:lstStyle/>
          <a:p>
            <a:pPr algn="ctr"/>
            <a:r>
              <a:rPr lang="fr-FR" b="1" dirty="0" smtClean="0">
                <a:solidFill>
                  <a:srgbClr val="FF7200"/>
                </a:solidFill>
              </a:rPr>
              <a:t>Vos services en ligne</a:t>
            </a:r>
            <a:endParaRPr lang="fr-FR" b="1" dirty="0">
              <a:solidFill>
                <a:srgbClr val="FF7200"/>
              </a:solidFill>
            </a:endParaRPr>
          </a:p>
        </p:txBody>
      </p:sp>
      <p:grpSp>
        <p:nvGrpSpPr>
          <p:cNvPr id="24" name="Groupe 23"/>
          <p:cNvGrpSpPr/>
          <p:nvPr/>
        </p:nvGrpSpPr>
        <p:grpSpPr>
          <a:xfrm>
            <a:off x="0" y="4051813"/>
            <a:ext cx="7541131" cy="1487755"/>
            <a:chOff x="35611" y="3214071"/>
            <a:chExt cx="7541131" cy="1487755"/>
          </a:xfrm>
        </p:grpSpPr>
        <p:grpSp>
          <p:nvGrpSpPr>
            <p:cNvPr id="26" name="Groupe 25"/>
            <p:cNvGrpSpPr/>
            <p:nvPr/>
          </p:nvGrpSpPr>
          <p:grpSpPr>
            <a:xfrm>
              <a:off x="2234580" y="3214071"/>
              <a:ext cx="2701203" cy="1477433"/>
              <a:chOff x="2988928" y="3295437"/>
              <a:chExt cx="2701203" cy="1477433"/>
            </a:xfrm>
          </p:grpSpPr>
          <p:sp>
            <p:nvSpPr>
              <p:cNvPr id="33" name="ZoneTexte 32"/>
              <p:cNvSpPr txBox="1"/>
              <p:nvPr/>
            </p:nvSpPr>
            <p:spPr>
              <a:xfrm>
                <a:off x="2988928" y="4095762"/>
                <a:ext cx="2701203" cy="677108"/>
              </a:xfrm>
              <a:prstGeom prst="rect">
                <a:avLst/>
              </a:prstGeom>
              <a:noFill/>
            </p:spPr>
            <p:txBody>
              <a:bodyPr wrap="square" rtlCol="0">
                <a:spAutoFit/>
              </a:bodyPr>
              <a:lstStyle/>
              <a:p>
                <a:pPr algn="ctr"/>
                <a:r>
                  <a:rPr lang="fr-FR" sz="1400" b="1" dirty="0">
                    <a:solidFill>
                      <a:srgbClr val="003750"/>
                    </a:solidFill>
                  </a:rPr>
                  <a:t>N</a:t>
                </a:r>
                <a:r>
                  <a:rPr lang="fr-FR" sz="1400" b="1" dirty="0" smtClean="0">
                    <a:solidFill>
                      <a:srgbClr val="003750"/>
                    </a:solidFill>
                  </a:rPr>
                  <a:t>os chargés de relation assurés</a:t>
                </a:r>
              </a:p>
              <a:p>
                <a:pPr algn="ctr"/>
                <a:r>
                  <a:rPr lang="fr-FR" sz="1200" dirty="0" smtClean="0">
                    <a:solidFill>
                      <a:srgbClr val="003750"/>
                    </a:solidFill>
                  </a:rPr>
                  <a:t>04 13 421 421 </a:t>
                </a:r>
              </a:p>
              <a:p>
                <a:pPr algn="ctr"/>
                <a:r>
                  <a:rPr lang="fr-FR" sz="1200" dirty="0" smtClean="0">
                    <a:solidFill>
                      <a:srgbClr val="003750"/>
                    </a:solidFill>
                  </a:rPr>
                  <a:t>Du lundi au vendredi - De </a:t>
                </a:r>
                <a:r>
                  <a:rPr lang="fr-FR" sz="1200" dirty="0">
                    <a:solidFill>
                      <a:srgbClr val="003750"/>
                    </a:solidFill>
                  </a:rPr>
                  <a:t>9h00 </a:t>
                </a:r>
                <a:r>
                  <a:rPr lang="fr-FR" sz="1200" dirty="0" smtClean="0">
                    <a:solidFill>
                      <a:srgbClr val="003750"/>
                    </a:solidFill>
                  </a:rPr>
                  <a:t>à 18h00</a:t>
                </a:r>
                <a:endParaRPr lang="en-US" sz="1200" dirty="0">
                  <a:solidFill>
                    <a:srgbClr val="003750"/>
                  </a:solidFill>
                </a:endParaRPr>
              </a:p>
            </p:txBody>
          </p:sp>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8588" y="3295437"/>
                <a:ext cx="637200" cy="637200"/>
              </a:xfrm>
              <a:prstGeom prst="rect">
                <a:avLst/>
              </a:prstGeom>
            </p:spPr>
          </p:pic>
        </p:grpSp>
        <p:grpSp>
          <p:nvGrpSpPr>
            <p:cNvPr id="27" name="Groupe 26"/>
            <p:cNvGrpSpPr/>
            <p:nvPr/>
          </p:nvGrpSpPr>
          <p:grpSpPr>
            <a:xfrm>
              <a:off x="35611" y="3278697"/>
              <a:ext cx="2165123" cy="1238464"/>
              <a:chOff x="301066" y="3229934"/>
              <a:chExt cx="2165123" cy="1238464"/>
            </a:xfrm>
          </p:grpSpPr>
          <p:pic>
            <p:nvPicPr>
              <p:cNvPr id="31" name="Imag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684" y="3229934"/>
                <a:ext cx="637102" cy="637102"/>
              </a:xfrm>
              <a:prstGeom prst="rect">
                <a:avLst/>
              </a:prstGeom>
            </p:spPr>
          </p:pic>
          <p:sp>
            <p:nvSpPr>
              <p:cNvPr id="32" name="ZoneTexte 31"/>
              <p:cNvSpPr txBox="1"/>
              <p:nvPr/>
            </p:nvSpPr>
            <p:spPr>
              <a:xfrm>
                <a:off x="301066" y="3975955"/>
                <a:ext cx="2165123" cy="492443"/>
              </a:xfrm>
              <a:prstGeom prst="rect">
                <a:avLst/>
              </a:prstGeom>
              <a:noFill/>
            </p:spPr>
            <p:txBody>
              <a:bodyPr wrap="square" rtlCol="0">
                <a:spAutoFit/>
              </a:bodyPr>
              <a:lstStyle/>
              <a:p>
                <a:pPr algn="ctr"/>
                <a:r>
                  <a:rPr lang="fr-FR" sz="1400" b="1" dirty="0">
                    <a:solidFill>
                      <a:srgbClr val="003750"/>
                    </a:solidFill>
                  </a:rPr>
                  <a:t>N</a:t>
                </a:r>
                <a:r>
                  <a:rPr lang="fr-FR" sz="1400" b="1" dirty="0" smtClean="0">
                    <a:solidFill>
                      <a:srgbClr val="003750"/>
                    </a:solidFill>
                  </a:rPr>
                  <a:t>otre adresse email</a:t>
                </a:r>
              </a:p>
              <a:p>
                <a:pPr algn="ctr"/>
                <a:r>
                  <a:rPr lang="fr-FR" sz="1200" dirty="0" smtClean="0">
                    <a:solidFill>
                      <a:srgbClr val="003750"/>
                    </a:solidFill>
                  </a:rPr>
                  <a:t>fraisdesante@baloo-gestion.fr</a:t>
                </a:r>
                <a:endParaRPr lang="en-US" sz="1100" dirty="0">
                  <a:solidFill>
                    <a:srgbClr val="003750"/>
                  </a:solidFill>
                </a:endParaRPr>
              </a:p>
            </p:txBody>
          </p:sp>
        </p:grpSp>
        <p:grpSp>
          <p:nvGrpSpPr>
            <p:cNvPr id="28" name="Groupe 27"/>
            <p:cNvGrpSpPr/>
            <p:nvPr/>
          </p:nvGrpSpPr>
          <p:grpSpPr>
            <a:xfrm>
              <a:off x="5050714" y="3264933"/>
              <a:ext cx="2526028" cy="1436893"/>
              <a:chOff x="5372454" y="3264933"/>
              <a:chExt cx="2526028" cy="1436893"/>
            </a:xfrm>
            <a:noFill/>
          </p:grpSpPr>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6868" y="3264933"/>
                <a:ext cx="637200" cy="637200"/>
              </a:xfrm>
              <a:prstGeom prst="rect">
                <a:avLst/>
              </a:prstGeom>
              <a:grpFill/>
            </p:spPr>
          </p:pic>
          <p:sp>
            <p:nvSpPr>
              <p:cNvPr id="30" name="ZoneTexte 29"/>
              <p:cNvSpPr txBox="1"/>
              <p:nvPr/>
            </p:nvSpPr>
            <p:spPr>
              <a:xfrm>
                <a:off x="5372454" y="4024718"/>
                <a:ext cx="2526028" cy="677108"/>
              </a:xfrm>
              <a:prstGeom prst="rect">
                <a:avLst/>
              </a:prstGeom>
              <a:grpFill/>
            </p:spPr>
            <p:txBody>
              <a:bodyPr wrap="square" rtlCol="0">
                <a:spAutoFit/>
              </a:bodyPr>
              <a:lstStyle/>
              <a:p>
                <a:pPr algn="ctr"/>
                <a:r>
                  <a:rPr lang="fr-FR" sz="1400" b="1" dirty="0" smtClean="0">
                    <a:solidFill>
                      <a:srgbClr val="003750"/>
                    </a:solidFill>
                  </a:rPr>
                  <a:t>Notre adresse postale</a:t>
                </a:r>
              </a:p>
              <a:p>
                <a:pPr algn="ctr"/>
                <a:r>
                  <a:rPr lang="fr-FR" sz="1200" dirty="0" smtClean="0">
                    <a:solidFill>
                      <a:srgbClr val="003750"/>
                    </a:solidFill>
                  </a:rPr>
                  <a:t>118 rue Roger Mathurin – CS 10160</a:t>
                </a:r>
              </a:p>
              <a:p>
                <a:pPr algn="ctr"/>
                <a:r>
                  <a:rPr lang="fr-FR" sz="1200" dirty="0" smtClean="0">
                    <a:solidFill>
                      <a:srgbClr val="003750"/>
                    </a:solidFill>
                  </a:rPr>
                  <a:t>13395 Marseille Cedex 10 </a:t>
                </a:r>
              </a:p>
            </p:txBody>
          </p:sp>
        </p:grpSp>
      </p:grpSp>
      <p:pic>
        <p:nvPicPr>
          <p:cNvPr id="25" name="Imag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7160" y="5902941"/>
            <a:ext cx="775841" cy="684566"/>
          </a:xfrm>
          <a:prstGeom prst="rect">
            <a:avLst/>
          </a:prstGeom>
        </p:spPr>
      </p:pic>
    </p:spTree>
    <p:extLst>
      <p:ext uri="{BB962C8B-B14F-4D97-AF65-F5344CB8AC3E}">
        <p14:creationId xmlns:p14="http://schemas.microsoft.com/office/powerpoint/2010/main" val="306435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1865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22868"/>
          <a:stretch/>
        </p:blipFill>
        <p:spPr>
          <a:xfrm>
            <a:off x="0" y="-1"/>
            <a:ext cx="7559675" cy="4373163"/>
          </a:xfrm>
          <a:prstGeom prst="rect">
            <a:avLst/>
          </a:prstGeom>
        </p:spPr>
      </p:pic>
      <p:grpSp>
        <p:nvGrpSpPr>
          <p:cNvPr id="11" name="Groupe 10"/>
          <p:cNvGrpSpPr/>
          <p:nvPr/>
        </p:nvGrpSpPr>
        <p:grpSpPr>
          <a:xfrm>
            <a:off x="-15874" y="4402666"/>
            <a:ext cx="7559675" cy="1896533"/>
            <a:chOff x="-2" y="190696"/>
            <a:chExt cx="7559675" cy="1896533"/>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347" b="63203"/>
            <a:stretch/>
          </p:blipFill>
          <p:spPr>
            <a:xfrm>
              <a:off x="-2" y="190696"/>
              <a:ext cx="7559675" cy="1896533"/>
            </a:xfrm>
            <a:prstGeom prst="rect">
              <a:avLst/>
            </a:prstGeom>
          </p:spPr>
        </p:pic>
        <p:sp>
          <p:nvSpPr>
            <p:cNvPr id="8" name="Rectangle 7"/>
            <p:cNvSpPr/>
            <p:nvPr/>
          </p:nvSpPr>
          <p:spPr>
            <a:xfrm>
              <a:off x="481009" y="643912"/>
              <a:ext cx="6629399" cy="990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rgbClr val="003750"/>
                  </a:solidFill>
                </a:rPr>
                <a:t>L’affiliation</a:t>
              </a:r>
              <a:endParaRPr lang="fr-FR" sz="4400" dirty="0">
                <a:solidFill>
                  <a:srgbClr val="003750"/>
                </a:solidFill>
              </a:endParaRPr>
            </a:p>
          </p:txBody>
        </p:sp>
      </p:grpSp>
      <p:sp>
        <p:nvSpPr>
          <p:cNvPr id="13" name="Rectangle 12"/>
          <p:cNvSpPr/>
          <p:nvPr/>
        </p:nvSpPr>
        <p:spPr>
          <a:xfrm>
            <a:off x="5300133" y="-1"/>
            <a:ext cx="2243668" cy="1794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p>
        </p:txBody>
      </p:sp>
      <p:sp>
        <p:nvSpPr>
          <p:cNvPr id="20" name="ZoneTexte 19"/>
          <p:cNvSpPr txBox="1"/>
          <p:nvPr/>
        </p:nvSpPr>
        <p:spPr>
          <a:xfrm>
            <a:off x="5300133" y="-46436"/>
            <a:ext cx="2275416" cy="1862048"/>
          </a:xfrm>
          <a:prstGeom prst="rect">
            <a:avLst/>
          </a:prstGeom>
          <a:noFill/>
        </p:spPr>
        <p:txBody>
          <a:bodyPr wrap="square" rtlCol="0">
            <a:spAutoFit/>
          </a:bodyPr>
          <a:lstStyle/>
          <a:p>
            <a:pPr algn="ctr"/>
            <a:r>
              <a:rPr lang="fr-FR" sz="11500" dirty="0">
                <a:solidFill>
                  <a:srgbClr val="FF7200"/>
                </a:solidFill>
              </a:rPr>
              <a:t>2</a:t>
            </a:r>
          </a:p>
        </p:txBody>
      </p:sp>
      <p:grpSp>
        <p:nvGrpSpPr>
          <p:cNvPr id="10" name="Groupe 9"/>
          <p:cNvGrpSpPr/>
          <p:nvPr/>
        </p:nvGrpSpPr>
        <p:grpSpPr>
          <a:xfrm>
            <a:off x="0" y="10278533"/>
            <a:ext cx="7275512" cy="413280"/>
            <a:chOff x="0" y="10278533"/>
            <a:chExt cx="7275512" cy="413280"/>
          </a:xfrm>
        </p:grpSpPr>
        <p:sp>
          <p:nvSpPr>
            <p:cNvPr id="12" name="Rectangle 11"/>
            <p:cNvSpPr/>
            <p:nvPr/>
          </p:nvSpPr>
          <p:spPr>
            <a:xfrm>
              <a:off x="0" y="10278533"/>
              <a:ext cx="6536267" cy="41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5</a:t>
              </a:r>
              <a:endParaRPr lang="fr-FR" sz="1200" dirty="0"/>
            </a:p>
          </p:txBody>
        </p:sp>
      </p:grpSp>
    </p:spTree>
    <p:extLst>
      <p:ext uri="{BB962C8B-B14F-4D97-AF65-F5344CB8AC3E}">
        <p14:creationId xmlns:p14="http://schemas.microsoft.com/office/powerpoint/2010/main" val="235293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494971" y="0"/>
            <a:ext cx="6074230" cy="1016001"/>
            <a:chOff x="1494971" y="0"/>
            <a:chExt cx="6074230" cy="1016001"/>
          </a:xfrm>
        </p:grpSpPr>
        <p:sp>
          <p:nvSpPr>
            <p:cNvPr id="27" name="Rectangle 26"/>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28" name="Image 27"/>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387600" y="393590"/>
            <a:ext cx="5087409" cy="646331"/>
          </a:xfrm>
          <a:prstGeom prst="rect">
            <a:avLst/>
          </a:prstGeom>
          <a:noFill/>
        </p:spPr>
        <p:txBody>
          <a:bodyPr wrap="square" rtlCol="0">
            <a:spAutoFit/>
          </a:bodyPr>
          <a:lstStyle/>
          <a:p>
            <a:pPr algn="r"/>
            <a:r>
              <a:rPr lang="fr-FR" sz="3600" dirty="0" smtClean="0">
                <a:solidFill>
                  <a:schemeClr val="bg1"/>
                </a:solidFill>
              </a:rPr>
              <a:t>L’affiliation</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6</a:t>
            </a:r>
          </a:p>
        </p:txBody>
      </p:sp>
      <p:sp>
        <p:nvSpPr>
          <p:cNvPr id="39" name="Rectangle 38"/>
          <p:cNvSpPr/>
          <p:nvPr/>
        </p:nvSpPr>
        <p:spPr>
          <a:xfrm>
            <a:off x="1" y="2542990"/>
            <a:ext cx="7275511" cy="461665"/>
          </a:xfrm>
          <a:prstGeom prst="rect">
            <a:avLst/>
          </a:prstGeom>
        </p:spPr>
        <p:txBody>
          <a:bodyPr wrap="square">
            <a:spAutoFit/>
          </a:bodyPr>
          <a:lstStyle/>
          <a:p>
            <a:pPr algn="just">
              <a:spcAft>
                <a:spcPts val="0"/>
              </a:spcAft>
            </a:pPr>
            <a:r>
              <a:rPr lang="fr-FR" sz="1200" dirty="0">
                <a:solidFill>
                  <a:srgbClr val="003750"/>
                </a:solidFill>
                <a:ea typeface="Calibri" panose="020F0502020204030204" pitchFamily="34" charset="0"/>
                <a:cs typeface="Times New Roman" panose="02020603050405020304" pitchFamily="18" charset="0"/>
              </a:rPr>
              <a:t>Votre garantie est acquise immédiatement pour vous et les membres de votre famille à compter de la date d’affiliation de l’entreprise ou de votre entrée dans l’entreprise.</a:t>
            </a:r>
            <a:endParaRPr lang="en-US" sz="1200" dirty="0">
              <a:solidFill>
                <a:srgbClr val="003750"/>
              </a:solidFill>
              <a:ea typeface="Calibri" panose="020F0502020204030204" pitchFamily="34" charset="0"/>
              <a:cs typeface="Times New Roman" panose="02020603050405020304" pitchFamily="18" charset="0"/>
            </a:endParaRPr>
          </a:p>
        </p:txBody>
      </p:sp>
      <p:grpSp>
        <p:nvGrpSpPr>
          <p:cNvPr id="5" name="Groupe 4"/>
          <p:cNvGrpSpPr/>
          <p:nvPr/>
        </p:nvGrpSpPr>
        <p:grpSpPr>
          <a:xfrm>
            <a:off x="13414" y="3790678"/>
            <a:ext cx="7132454" cy="968753"/>
            <a:chOff x="53837" y="3031097"/>
            <a:chExt cx="7132454" cy="968753"/>
          </a:xfrm>
        </p:grpSpPr>
        <p:grpSp>
          <p:nvGrpSpPr>
            <p:cNvPr id="40" name="Groupe 39"/>
            <p:cNvGrpSpPr/>
            <p:nvPr/>
          </p:nvGrpSpPr>
          <p:grpSpPr>
            <a:xfrm>
              <a:off x="291593" y="3031097"/>
              <a:ext cx="2401811" cy="338554"/>
              <a:chOff x="285653" y="2924325"/>
              <a:chExt cx="2401811" cy="338554"/>
            </a:xfrm>
          </p:grpSpPr>
          <p:sp>
            <p:nvSpPr>
              <p:cNvPr id="41" name="Rectangle 40"/>
              <p:cNvSpPr/>
              <p:nvPr/>
            </p:nvSpPr>
            <p:spPr>
              <a:xfrm>
                <a:off x="755140" y="2924325"/>
                <a:ext cx="1932324" cy="338554"/>
              </a:xfrm>
              <a:prstGeom prst="rect">
                <a:avLst/>
              </a:prstGeom>
            </p:spPr>
            <p:txBody>
              <a:bodyPr wrap="none">
                <a:spAutoFit/>
              </a:bodyPr>
              <a:lstStyle/>
              <a:p>
                <a:pPr algn="just">
                  <a:spcAft>
                    <a:spcPts val="0"/>
                  </a:spcAft>
                </a:pPr>
                <a:r>
                  <a:rPr lang="fr-FR" sz="1600" dirty="0">
                    <a:solidFill>
                      <a:srgbClr val="003750"/>
                    </a:solidFill>
                    <a:ea typeface="Calibri" panose="020F0502020204030204" pitchFamily="34" charset="0"/>
                    <a:cs typeface="Times New Roman" panose="02020603050405020304" pitchFamily="18" charset="0"/>
                  </a:rPr>
                  <a:t> </a:t>
                </a:r>
                <a:r>
                  <a:rPr lang="fr-FR" sz="1600" b="1" dirty="0">
                    <a:solidFill>
                      <a:srgbClr val="003750"/>
                    </a:solidFill>
                    <a:ea typeface="Calibri" panose="020F0502020204030204" pitchFamily="34" charset="0"/>
                  </a:rPr>
                  <a:t>Comment s’affilier ?</a:t>
                </a:r>
              </a:p>
            </p:txBody>
          </p:sp>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3" y="2965155"/>
                <a:ext cx="475425" cy="254017"/>
              </a:xfrm>
              <a:prstGeom prst="rect">
                <a:avLst/>
              </a:prstGeom>
            </p:spPr>
          </p:pic>
        </p:grpSp>
        <p:sp>
          <p:nvSpPr>
            <p:cNvPr id="49" name="Rectangle 48"/>
            <p:cNvSpPr/>
            <p:nvPr/>
          </p:nvSpPr>
          <p:spPr>
            <a:xfrm>
              <a:off x="53837" y="3538185"/>
              <a:ext cx="7132454" cy="461665"/>
            </a:xfrm>
            <a:prstGeom prst="rect">
              <a:avLst/>
            </a:prstGeom>
          </p:spPr>
          <p:txBody>
            <a:bodyPr wrap="square">
              <a:spAutoFit/>
            </a:bodyPr>
            <a:lstStyle/>
            <a:p>
              <a:r>
                <a:rPr lang="fr-FR" sz="1200" dirty="0" smtClean="0">
                  <a:solidFill>
                    <a:srgbClr val="003750"/>
                  </a:solidFill>
                </a:rPr>
                <a:t>Pour </a:t>
              </a:r>
              <a:r>
                <a:rPr lang="fr-FR" sz="1200" dirty="0">
                  <a:solidFill>
                    <a:srgbClr val="003750"/>
                  </a:solidFill>
                </a:rPr>
                <a:t>vous affilier, vous avez complété le bulletin d’affiliation que vous avez remis à votre employeur en  indiquant le nom des personnes qui vont bénéficier des garanties frais de santé.</a:t>
              </a:r>
            </a:p>
          </p:txBody>
        </p:sp>
      </p:grpSp>
      <p:grpSp>
        <p:nvGrpSpPr>
          <p:cNvPr id="50" name="Groupe 49"/>
          <p:cNvGrpSpPr/>
          <p:nvPr/>
        </p:nvGrpSpPr>
        <p:grpSpPr>
          <a:xfrm>
            <a:off x="285655" y="1967403"/>
            <a:ext cx="1730632" cy="338554"/>
            <a:chOff x="285653" y="2922886"/>
            <a:chExt cx="1730632" cy="338554"/>
          </a:xfrm>
        </p:grpSpPr>
        <p:sp>
          <p:nvSpPr>
            <p:cNvPr id="51" name="Rectangle 50"/>
            <p:cNvSpPr/>
            <p:nvPr/>
          </p:nvSpPr>
          <p:spPr>
            <a:xfrm>
              <a:off x="788577" y="2922886"/>
              <a:ext cx="1227708" cy="338554"/>
            </a:xfrm>
            <a:prstGeom prst="rect">
              <a:avLst/>
            </a:prstGeom>
          </p:spPr>
          <p:txBody>
            <a:bodyPr wrap="none">
              <a:spAutoFit/>
            </a:bodyPr>
            <a:lstStyle/>
            <a:p>
              <a:pPr algn="just">
                <a:spcAft>
                  <a:spcPts val="0"/>
                </a:spcAft>
              </a:pPr>
              <a:r>
                <a:rPr lang="fr-FR" sz="1600" dirty="0">
                  <a:solidFill>
                    <a:srgbClr val="003750"/>
                  </a:solidFill>
                  <a:ea typeface="Calibri" panose="020F0502020204030204" pitchFamily="34" charset="0"/>
                  <a:cs typeface="Times New Roman" panose="02020603050405020304" pitchFamily="18" charset="0"/>
                </a:rPr>
                <a:t> </a:t>
              </a:r>
              <a:r>
                <a:rPr lang="fr-FR" sz="1600" b="1" dirty="0" smtClean="0">
                  <a:solidFill>
                    <a:srgbClr val="003750"/>
                  </a:solidFill>
                  <a:ea typeface="Calibri" panose="020F0502020204030204" pitchFamily="34" charset="0"/>
                </a:rPr>
                <a:t>Date d’effet</a:t>
              </a:r>
              <a:endParaRPr lang="fr-FR" sz="1600" b="1" dirty="0">
                <a:solidFill>
                  <a:srgbClr val="003750"/>
                </a:solidFill>
                <a:ea typeface="Calibri" panose="020F0502020204030204" pitchFamily="34" charset="0"/>
              </a:endParaRPr>
            </a:p>
          </p:txBody>
        </p:sp>
        <p:pic>
          <p:nvPicPr>
            <p:cNvPr id="52" name="Imag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3" y="2965155"/>
              <a:ext cx="475425" cy="254017"/>
            </a:xfrm>
            <a:prstGeom prst="rect">
              <a:avLst/>
            </a:prstGeom>
          </p:spPr>
        </p:pic>
      </p:grpSp>
      <p:grpSp>
        <p:nvGrpSpPr>
          <p:cNvPr id="3" name="Groupe 2"/>
          <p:cNvGrpSpPr/>
          <p:nvPr/>
        </p:nvGrpSpPr>
        <p:grpSpPr>
          <a:xfrm>
            <a:off x="0" y="5264514"/>
            <a:ext cx="7145868" cy="1910220"/>
            <a:chOff x="48154" y="4370256"/>
            <a:chExt cx="7145868" cy="1910220"/>
          </a:xfrm>
        </p:grpSpPr>
        <p:sp>
          <p:nvSpPr>
            <p:cNvPr id="35" name="Rectangle 34"/>
            <p:cNvSpPr/>
            <p:nvPr/>
          </p:nvSpPr>
          <p:spPr>
            <a:xfrm>
              <a:off x="48154" y="4957037"/>
              <a:ext cx="7145868" cy="1323439"/>
            </a:xfrm>
            <a:prstGeom prst="rect">
              <a:avLst/>
            </a:prstGeom>
            <a:solidFill>
              <a:schemeClr val="accent1"/>
            </a:solidFill>
          </p:spPr>
          <p:txBody>
            <a:bodyPr wrap="square">
              <a:spAutoFit/>
            </a:bodyPr>
            <a:lstStyle/>
            <a:p>
              <a:pPr marL="285750" indent="-285750" algn="just">
                <a:buFont typeface="Arial" panose="020B0604020202020204" pitchFamily="34" charset="0"/>
                <a:buChar char="•"/>
              </a:pPr>
              <a:r>
                <a:rPr lang="fr-FR" sz="1200" dirty="0" smtClean="0">
                  <a:solidFill>
                    <a:srgbClr val="003750"/>
                  </a:solidFill>
                </a:rPr>
                <a:t>Une </a:t>
              </a:r>
              <a:r>
                <a:rPr lang="fr-FR" sz="1200" dirty="0">
                  <a:solidFill>
                    <a:srgbClr val="003750"/>
                  </a:solidFill>
                </a:rPr>
                <a:t>photocopie de votre attestation vitale et de celle de vos ayants droit</a:t>
              </a:r>
              <a:r>
                <a:rPr lang="fr-FR" sz="1200" dirty="0" smtClean="0">
                  <a:solidFill>
                    <a:srgbClr val="003750"/>
                  </a:solidFill>
                </a:rPr>
                <a:t>.</a:t>
              </a:r>
            </a:p>
            <a:p>
              <a:pPr marL="285750" indent="-285750" algn="just">
                <a:buFont typeface="Arial" panose="020B0604020202020204" pitchFamily="34" charset="0"/>
                <a:buChar char="•"/>
              </a:pPr>
              <a:endParaRPr lang="fr-FR" sz="500" dirty="0">
                <a:solidFill>
                  <a:srgbClr val="003750"/>
                </a:solidFill>
              </a:endParaRPr>
            </a:p>
            <a:p>
              <a:pPr marL="285750" indent="-285750" algn="just">
                <a:buFont typeface="Arial" panose="020B0604020202020204" pitchFamily="34" charset="0"/>
                <a:buChar char="•"/>
              </a:pPr>
              <a:r>
                <a:rPr lang="fr-FR" sz="1200" dirty="0">
                  <a:solidFill>
                    <a:srgbClr val="003750"/>
                  </a:solidFill>
                </a:rPr>
                <a:t>Un relevé d’identité bancaire pour le versement des prestations</a:t>
              </a:r>
              <a:r>
                <a:rPr lang="fr-FR" sz="1200" dirty="0" smtClean="0">
                  <a:solidFill>
                    <a:srgbClr val="003750"/>
                  </a:solidFill>
                </a:rPr>
                <a:t>.</a:t>
              </a:r>
            </a:p>
            <a:p>
              <a:pPr marL="285750" indent="-285750" algn="just">
                <a:buFont typeface="Arial" panose="020B0604020202020204" pitchFamily="34" charset="0"/>
                <a:buChar char="•"/>
              </a:pPr>
              <a:endParaRPr lang="fr-FR" sz="500" dirty="0">
                <a:solidFill>
                  <a:srgbClr val="003750"/>
                </a:solidFill>
              </a:endParaRPr>
            </a:p>
            <a:p>
              <a:pPr marL="285750" indent="-285750" algn="just">
                <a:buFont typeface="Arial" panose="020B0604020202020204" pitchFamily="34" charset="0"/>
                <a:buChar char="•"/>
              </a:pPr>
              <a:r>
                <a:rPr lang="fr-FR" sz="1200" dirty="0">
                  <a:solidFill>
                    <a:srgbClr val="003750"/>
                  </a:solidFill>
                </a:rPr>
                <a:t>Une photocopie des certificats de scolarité pour les enfants de 18 ans et plus ou tout autre document justifiant leur situation</a:t>
              </a:r>
              <a:r>
                <a:rPr lang="fr-FR" sz="1200" dirty="0" smtClean="0">
                  <a:solidFill>
                    <a:srgbClr val="003750"/>
                  </a:solidFill>
                </a:rPr>
                <a:t>.</a:t>
              </a:r>
            </a:p>
            <a:p>
              <a:pPr marL="285750" indent="-285750" algn="just">
                <a:buFont typeface="Arial" panose="020B0604020202020204" pitchFamily="34" charset="0"/>
                <a:buChar char="•"/>
              </a:pPr>
              <a:endParaRPr lang="fr-FR" sz="500" dirty="0">
                <a:solidFill>
                  <a:srgbClr val="003750"/>
                </a:solidFill>
              </a:endParaRPr>
            </a:p>
            <a:p>
              <a:pPr marL="285750" indent="-285750" algn="just">
                <a:buFont typeface="Arial" panose="020B0604020202020204" pitchFamily="34" charset="0"/>
                <a:buChar char="•"/>
              </a:pPr>
              <a:r>
                <a:rPr lang="fr-FR" sz="1200" dirty="0">
                  <a:solidFill>
                    <a:srgbClr val="003750"/>
                  </a:solidFill>
                </a:rPr>
                <a:t>J</a:t>
              </a:r>
              <a:r>
                <a:rPr lang="fr-FR" sz="1200" dirty="0" smtClean="0">
                  <a:solidFill>
                    <a:srgbClr val="003750"/>
                  </a:solidFill>
                </a:rPr>
                <a:t>ustificatif </a:t>
              </a:r>
              <a:r>
                <a:rPr lang="fr-FR" sz="1200" dirty="0">
                  <a:solidFill>
                    <a:srgbClr val="003750"/>
                  </a:solidFill>
                </a:rPr>
                <a:t>de vie commune pour les concubins et  partenaires liés par un </a:t>
              </a:r>
              <a:r>
                <a:rPr lang="fr-FR" sz="1200" dirty="0" smtClean="0">
                  <a:solidFill>
                    <a:srgbClr val="003750"/>
                  </a:solidFill>
                </a:rPr>
                <a:t>PACS</a:t>
              </a:r>
            </a:p>
            <a:p>
              <a:pPr algn="just"/>
              <a:endParaRPr lang="fr-FR" sz="500" dirty="0" smtClean="0">
                <a:solidFill>
                  <a:srgbClr val="003750"/>
                </a:solidFill>
              </a:endParaRPr>
            </a:p>
          </p:txBody>
        </p:sp>
        <p:grpSp>
          <p:nvGrpSpPr>
            <p:cNvPr id="53" name="Groupe 52"/>
            <p:cNvGrpSpPr/>
            <p:nvPr/>
          </p:nvGrpSpPr>
          <p:grpSpPr>
            <a:xfrm>
              <a:off x="285655" y="4370256"/>
              <a:ext cx="5147080" cy="338554"/>
              <a:chOff x="-1572723" y="2922885"/>
              <a:chExt cx="5147080" cy="338554"/>
            </a:xfrm>
          </p:grpSpPr>
          <p:sp>
            <p:nvSpPr>
              <p:cNvPr id="54" name="Rectangle 53"/>
              <p:cNvSpPr/>
              <p:nvPr/>
            </p:nvSpPr>
            <p:spPr>
              <a:xfrm>
                <a:off x="-1069799" y="2922885"/>
                <a:ext cx="4644156" cy="338554"/>
              </a:xfrm>
              <a:prstGeom prst="rect">
                <a:avLst/>
              </a:prstGeom>
            </p:spPr>
            <p:txBody>
              <a:bodyPr wrap="none">
                <a:spAutoFit/>
              </a:bodyPr>
              <a:lstStyle/>
              <a:p>
                <a:pPr algn="just">
                  <a:spcAft>
                    <a:spcPts val="0"/>
                  </a:spcAft>
                </a:pPr>
                <a:r>
                  <a:rPr lang="fr-FR" sz="1600" dirty="0">
                    <a:solidFill>
                      <a:srgbClr val="003750"/>
                    </a:solidFill>
                    <a:ea typeface="Calibri" panose="020F0502020204030204" pitchFamily="34" charset="0"/>
                    <a:cs typeface="Times New Roman" panose="02020603050405020304" pitchFamily="18" charset="0"/>
                  </a:rPr>
                  <a:t> </a:t>
                </a:r>
                <a:r>
                  <a:rPr lang="fr-FR" sz="1600" b="1" dirty="0" smtClean="0">
                    <a:solidFill>
                      <a:srgbClr val="003750"/>
                    </a:solidFill>
                    <a:ea typeface="Calibri" panose="020F0502020204030204" pitchFamily="34" charset="0"/>
                  </a:rPr>
                  <a:t>Ces pièces sont à joindre à votre bulletin d’adhésion</a:t>
                </a:r>
                <a:endParaRPr lang="fr-FR" sz="1600" b="1" dirty="0">
                  <a:solidFill>
                    <a:srgbClr val="003750"/>
                  </a:solidFill>
                  <a:ea typeface="Calibri" panose="020F0502020204030204" pitchFamily="34" charset="0"/>
                </a:endParaRPr>
              </a:p>
            </p:txBody>
          </p:sp>
          <p:pic>
            <p:nvPicPr>
              <p:cNvPr id="55" name="Imag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723" y="2965154"/>
                <a:ext cx="475425" cy="254017"/>
              </a:xfrm>
              <a:prstGeom prst="rect">
                <a:avLst/>
              </a:prstGeom>
            </p:spPr>
          </p:pic>
        </p:grpSp>
      </p:grpSp>
    </p:spTree>
    <p:extLst>
      <p:ext uri="{BB962C8B-B14F-4D97-AF65-F5344CB8AC3E}">
        <p14:creationId xmlns:p14="http://schemas.microsoft.com/office/powerpoint/2010/main" val="59896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494971" y="0"/>
            <a:ext cx="6074230" cy="1016001"/>
            <a:chOff x="1494971" y="0"/>
            <a:chExt cx="6074230" cy="1016001"/>
          </a:xfrm>
        </p:grpSpPr>
        <p:sp>
          <p:nvSpPr>
            <p:cNvPr id="27" name="Rectangle 26"/>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solidFill>
                  <a:prstClr val="white"/>
                </a:solidFill>
              </a:endParaRPr>
            </a:p>
          </p:txBody>
        </p:sp>
        <p:pic>
          <p:nvPicPr>
            <p:cNvPr id="28" name="Image 27"/>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ZoneTexte 10"/>
          <p:cNvSpPr txBox="1"/>
          <p:nvPr/>
        </p:nvSpPr>
        <p:spPr>
          <a:xfrm>
            <a:off x="2387600" y="393590"/>
            <a:ext cx="5087409" cy="646331"/>
          </a:xfrm>
          <a:prstGeom prst="rect">
            <a:avLst/>
          </a:prstGeom>
          <a:noFill/>
        </p:spPr>
        <p:txBody>
          <a:bodyPr wrap="square" rtlCol="0">
            <a:spAutoFit/>
          </a:bodyPr>
          <a:lstStyle/>
          <a:p>
            <a:pPr algn="r"/>
            <a:r>
              <a:rPr lang="fr-FR" sz="3600" dirty="0" smtClean="0">
                <a:solidFill>
                  <a:prstClr val="white"/>
                </a:solidFill>
              </a:rPr>
              <a:t>L’affiliation</a:t>
            </a:r>
            <a:endParaRPr lang="fr-FR"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prstClr val="white"/>
                </a:solidFill>
              </a:rPr>
              <a:t>7</a:t>
            </a:r>
            <a:endParaRPr lang="fr-FR" sz="1200" dirty="0">
              <a:solidFill>
                <a:prstClr val="white"/>
              </a:solidFill>
            </a:endParaRPr>
          </a:p>
        </p:txBody>
      </p:sp>
      <p:grpSp>
        <p:nvGrpSpPr>
          <p:cNvPr id="6" name="Groupe 5"/>
          <p:cNvGrpSpPr/>
          <p:nvPr/>
        </p:nvGrpSpPr>
        <p:grpSpPr>
          <a:xfrm>
            <a:off x="199497" y="1722125"/>
            <a:ext cx="7076015" cy="7738144"/>
            <a:chOff x="188709" y="6624271"/>
            <a:chExt cx="7025759" cy="7405394"/>
          </a:xfrm>
        </p:grpSpPr>
        <p:grpSp>
          <p:nvGrpSpPr>
            <p:cNvPr id="56" name="Groupe 55"/>
            <p:cNvGrpSpPr/>
            <p:nvPr/>
          </p:nvGrpSpPr>
          <p:grpSpPr>
            <a:xfrm>
              <a:off x="217775" y="6624271"/>
              <a:ext cx="4234944" cy="323996"/>
              <a:chOff x="-1640603" y="3005122"/>
              <a:chExt cx="4234944" cy="323996"/>
            </a:xfrm>
          </p:grpSpPr>
          <p:sp>
            <p:nvSpPr>
              <p:cNvPr id="57" name="Rectangle 56"/>
              <p:cNvSpPr/>
              <p:nvPr/>
            </p:nvSpPr>
            <p:spPr>
              <a:xfrm>
                <a:off x="-1124380" y="3005122"/>
                <a:ext cx="3718721" cy="323996"/>
              </a:xfrm>
              <a:prstGeom prst="rect">
                <a:avLst/>
              </a:prstGeom>
              <a:ln>
                <a:noFill/>
              </a:ln>
            </p:spPr>
            <p:txBody>
              <a:bodyPr wrap="none">
                <a:spAutoFit/>
              </a:bodyPr>
              <a:lstStyle/>
              <a:p>
                <a:pPr algn="just"/>
                <a:r>
                  <a:rPr lang="fr-FR" sz="1600" dirty="0">
                    <a:solidFill>
                      <a:srgbClr val="003750"/>
                    </a:solidFill>
                    <a:ea typeface="Calibri" panose="020F0502020204030204" pitchFamily="34" charset="0"/>
                    <a:cs typeface="Times New Roman" panose="02020603050405020304" pitchFamily="18" charset="0"/>
                  </a:rPr>
                  <a:t> </a:t>
                </a:r>
                <a:r>
                  <a:rPr lang="fr-FR" sz="1600" b="1" dirty="0" smtClean="0">
                    <a:solidFill>
                      <a:srgbClr val="003750"/>
                    </a:solidFill>
                    <a:ea typeface="Calibri" panose="020F0502020204030204" pitchFamily="34" charset="0"/>
                  </a:rPr>
                  <a:t>Quels sont les bénéficiaires de la garantie</a:t>
                </a:r>
                <a:endParaRPr lang="fr-FR" sz="1600" b="1" dirty="0">
                  <a:solidFill>
                    <a:srgbClr val="003750"/>
                  </a:solidFill>
                  <a:ea typeface="Calibri" panose="020F0502020204030204" pitchFamily="34" charset="0"/>
                </a:endParaRPr>
              </a:p>
            </p:txBody>
          </p:sp>
          <p:pic>
            <p:nvPicPr>
              <p:cNvPr id="58" name="Imag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603" y="3050394"/>
                <a:ext cx="475425" cy="254017"/>
              </a:xfrm>
              <a:prstGeom prst="rect">
                <a:avLst/>
              </a:prstGeom>
              <a:ln>
                <a:noFill/>
              </a:ln>
            </p:spPr>
          </p:pic>
        </p:grpSp>
        <p:sp>
          <p:nvSpPr>
            <p:cNvPr id="22" name="Rectangle 21"/>
            <p:cNvSpPr/>
            <p:nvPr/>
          </p:nvSpPr>
          <p:spPr>
            <a:xfrm>
              <a:off x="188709" y="7225749"/>
              <a:ext cx="7025759" cy="6803916"/>
            </a:xfrm>
            <a:prstGeom prst="rect">
              <a:avLst/>
            </a:prstGeom>
            <a:solidFill>
              <a:schemeClr val="accent1"/>
            </a:solidFill>
            <a:ln>
              <a:solidFill>
                <a:schemeClr val="accent1"/>
              </a:solidFill>
            </a:ln>
          </p:spPr>
          <p:txBody>
            <a:bodyPr wrap="square">
              <a:spAutoFit/>
            </a:bodyPr>
            <a:lstStyle/>
            <a:p>
              <a:r>
                <a:rPr lang="fr-FR" sz="1200" b="1" dirty="0">
                  <a:solidFill>
                    <a:srgbClr val="003750"/>
                  </a:solidFill>
                </a:rPr>
                <a:t>Le conjoint, à défaut </a:t>
              </a:r>
              <a:r>
                <a:rPr lang="fr-FR" sz="1200" b="1" dirty="0" smtClean="0">
                  <a:solidFill>
                    <a:srgbClr val="003750"/>
                  </a:solidFill>
                </a:rPr>
                <a:t>:</a:t>
              </a:r>
            </a:p>
            <a:p>
              <a:endParaRPr lang="fr-FR" sz="1200" dirty="0">
                <a:solidFill>
                  <a:srgbClr val="003750"/>
                </a:solidFill>
              </a:endParaRPr>
            </a:p>
            <a:p>
              <a:pPr algn="just"/>
              <a:r>
                <a:rPr lang="fr-FR" sz="1200" dirty="0" smtClean="0">
                  <a:solidFill>
                    <a:srgbClr val="003750"/>
                  </a:solidFill>
                </a:rPr>
                <a:t>-  Votre </a:t>
              </a:r>
              <a:r>
                <a:rPr lang="fr-FR" sz="1200" dirty="0">
                  <a:solidFill>
                    <a:srgbClr val="003750"/>
                  </a:solidFill>
                </a:rPr>
                <a:t>partenaire lié par le PACS, non dissout et non rompu,</a:t>
              </a:r>
            </a:p>
            <a:p>
              <a:pPr algn="just"/>
              <a:r>
                <a:rPr lang="fr-FR" sz="1200" dirty="0" smtClean="0">
                  <a:solidFill>
                    <a:srgbClr val="003750"/>
                  </a:solidFill>
                </a:rPr>
                <a:t>- Votre </a:t>
              </a:r>
              <a:r>
                <a:rPr lang="fr-FR" sz="1200" dirty="0">
                  <a:solidFill>
                    <a:srgbClr val="003750"/>
                  </a:solidFill>
                </a:rPr>
                <a:t>concubin célibataire, divorcé ou veuf, s’il réside sous le même toit que vous, l’adresse figurant sur le décompte de la sécurité sociale faisant foi, vous et votre concubin ne devez ni être mariés, ni liés par un PACS par ailleurs.</a:t>
              </a:r>
            </a:p>
            <a:p>
              <a:r>
                <a:rPr lang="fr-FR" sz="1200" dirty="0">
                  <a:solidFill>
                    <a:srgbClr val="003750"/>
                  </a:solidFill>
                </a:rPr>
                <a:t> </a:t>
              </a:r>
            </a:p>
            <a:p>
              <a:r>
                <a:rPr lang="fr-FR" sz="1200" b="1" dirty="0">
                  <a:solidFill>
                    <a:srgbClr val="003750"/>
                  </a:solidFill>
                </a:rPr>
                <a:t>Vos enfants ou ceux de votre conjoint, de votre partenaire pacsé ou de votre concubin </a:t>
              </a:r>
              <a:r>
                <a:rPr lang="fr-FR" sz="1200" b="1" dirty="0" smtClean="0">
                  <a:solidFill>
                    <a:srgbClr val="003750"/>
                  </a:solidFill>
                </a:rPr>
                <a:t>:</a:t>
              </a:r>
            </a:p>
            <a:p>
              <a:endParaRPr lang="fr-FR" sz="1200" dirty="0">
                <a:solidFill>
                  <a:srgbClr val="003750"/>
                </a:solidFill>
              </a:endParaRPr>
            </a:p>
            <a:p>
              <a:pPr marL="171450" indent="-171450">
                <a:buFontTx/>
                <a:buChar char="-"/>
              </a:pPr>
              <a:r>
                <a:rPr lang="fr-FR" sz="1200" dirty="0" smtClean="0">
                  <a:solidFill>
                    <a:srgbClr val="003750"/>
                  </a:solidFill>
                </a:rPr>
                <a:t>Sont considérés </a:t>
              </a:r>
              <a:r>
                <a:rPr lang="fr-FR" sz="1200" dirty="0">
                  <a:solidFill>
                    <a:srgbClr val="003750"/>
                  </a:solidFill>
                </a:rPr>
                <a:t>comme </a:t>
              </a:r>
              <a:r>
                <a:rPr lang="fr-FR" sz="1200" dirty="0" smtClean="0">
                  <a:solidFill>
                    <a:srgbClr val="003750"/>
                  </a:solidFill>
                </a:rPr>
                <a:t>enfant à charge; ceux de l’assuré, de son conjoint à défaut, de son partenaire de PACS ou de son concubin sous réserve :   </a:t>
              </a:r>
            </a:p>
            <a:p>
              <a:pPr marL="171450" indent="-171450">
                <a:buFontTx/>
                <a:buChar char="-"/>
              </a:pPr>
              <a:endParaRPr lang="fr-FR" sz="1200" dirty="0" smtClean="0">
                <a:solidFill>
                  <a:srgbClr val="003750"/>
                </a:solidFill>
              </a:endParaRPr>
            </a:p>
            <a:p>
              <a:r>
                <a:rPr lang="fr-FR" sz="1200" b="1" dirty="0" smtClean="0">
                  <a:solidFill>
                    <a:srgbClr val="003750"/>
                  </a:solidFill>
                </a:rPr>
                <a:t>D’une part</a:t>
              </a:r>
              <a:r>
                <a:rPr lang="fr-FR" sz="1200" dirty="0" smtClean="0">
                  <a:solidFill>
                    <a:srgbClr val="003750"/>
                  </a:solidFill>
                </a:rPr>
                <a:t>: </a:t>
              </a:r>
            </a:p>
            <a:p>
              <a:endParaRPr lang="fr-FR" sz="1200" dirty="0" smtClean="0">
                <a:solidFill>
                  <a:srgbClr val="003750"/>
                </a:solidFill>
              </a:endParaRPr>
            </a:p>
            <a:p>
              <a:pPr marL="171450" indent="-171450">
                <a:buFont typeface="Arial" panose="020B0604020202020204" pitchFamily="34" charset="0"/>
                <a:buChar char="•"/>
              </a:pPr>
              <a:r>
                <a:rPr lang="fr-FR" sz="1200" dirty="0" smtClean="0">
                  <a:solidFill>
                    <a:srgbClr val="003750"/>
                  </a:solidFill>
                </a:rPr>
                <a:t>qu’ils soient âgés de moins de 21 ans.</a:t>
              </a:r>
            </a:p>
            <a:p>
              <a:pPr marL="171450" indent="-171450">
                <a:buFont typeface="Arial" panose="020B0604020202020204" pitchFamily="34" charset="0"/>
                <a:buChar char="•"/>
              </a:pPr>
              <a:endParaRPr lang="fr-FR" sz="800" dirty="0" smtClean="0">
                <a:solidFill>
                  <a:srgbClr val="003750"/>
                </a:solidFill>
              </a:endParaRPr>
            </a:p>
            <a:p>
              <a:pPr marL="171450" indent="-171450">
                <a:buFont typeface="Arial" panose="020B0604020202020204" pitchFamily="34" charset="0"/>
                <a:buChar char="•"/>
              </a:pPr>
              <a:r>
                <a:rPr lang="fr-FR" sz="1200" dirty="0">
                  <a:solidFill>
                    <a:srgbClr val="003750"/>
                  </a:solidFill>
                </a:rPr>
                <a:t>q</a:t>
              </a:r>
              <a:r>
                <a:rPr lang="fr-FR" sz="1200" dirty="0" smtClean="0">
                  <a:solidFill>
                    <a:srgbClr val="003750"/>
                  </a:solidFill>
                </a:rPr>
                <a:t>u’ils soient âgés de moins de 28 ans sous réserve des conditions suivantes;</a:t>
              </a:r>
            </a:p>
            <a:p>
              <a:pPr marL="171450" indent="-171450">
                <a:buFont typeface="Arial" panose="020B0604020202020204" pitchFamily="34" charset="0"/>
                <a:buChar char="•"/>
              </a:pPr>
              <a:endParaRPr lang="fr-FR" sz="800" dirty="0" smtClean="0">
                <a:solidFill>
                  <a:srgbClr val="003750"/>
                </a:solidFill>
              </a:endParaRPr>
            </a:p>
            <a:p>
              <a:pPr marL="628650" lvl="1" indent="-171450" algn="just">
                <a:buFont typeface="Wingdings" panose="05000000000000000000" pitchFamily="2" charset="2"/>
                <a:buChar char="§"/>
              </a:pPr>
              <a:r>
                <a:rPr lang="fr-FR" sz="1200" dirty="0">
                  <a:solidFill>
                    <a:srgbClr val="003750"/>
                  </a:solidFill>
                </a:rPr>
                <a:t>q</a:t>
              </a:r>
              <a:r>
                <a:rPr lang="fr-FR" sz="1200" dirty="0" smtClean="0">
                  <a:solidFill>
                    <a:srgbClr val="003750"/>
                  </a:solidFill>
                </a:rPr>
                <a:t>u’ils poursuivent leurs études et ne disposent pas de ressources propres provenant d’une activité salariée sauf emplois occasionnels ou saisonniers durant les études ou emplois rémunérés mensuellement moins de  65% du SMIC.</a:t>
              </a:r>
            </a:p>
            <a:p>
              <a:pPr marL="628650" lvl="1" indent="-171450" algn="just">
                <a:buFont typeface="Wingdings" panose="05000000000000000000" pitchFamily="2" charset="2"/>
                <a:buChar char="§"/>
              </a:pPr>
              <a:r>
                <a:rPr lang="fr-FR" sz="1200" dirty="0">
                  <a:solidFill>
                    <a:srgbClr val="003750"/>
                  </a:solidFill>
                </a:rPr>
                <a:t>q</a:t>
              </a:r>
              <a:r>
                <a:rPr lang="fr-FR" sz="1200" dirty="0" smtClean="0">
                  <a:solidFill>
                    <a:srgbClr val="003750"/>
                  </a:solidFill>
                </a:rPr>
                <a:t>u’ils suivent une formation en alternance ou se trouvent sous contrat d’apprentissage.</a:t>
              </a:r>
            </a:p>
            <a:p>
              <a:pPr marL="628650" lvl="1" indent="-171450" algn="just">
                <a:buFont typeface="Wingdings" panose="05000000000000000000" pitchFamily="2" charset="2"/>
                <a:buChar char="§"/>
              </a:pPr>
              <a:r>
                <a:rPr lang="fr-FR" sz="1200" dirty="0">
                  <a:solidFill>
                    <a:srgbClr val="003750"/>
                  </a:solidFill>
                </a:rPr>
                <a:t>q</a:t>
              </a:r>
              <a:r>
                <a:rPr lang="fr-FR" sz="1200" dirty="0" smtClean="0">
                  <a:solidFill>
                    <a:srgbClr val="003750"/>
                  </a:solidFill>
                </a:rPr>
                <a:t>u’ils soient inscrits au pole emploi comme primo demandeur ou effectuent un stage préalablement à l’exercice d’un premier emploi rémunéré.</a:t>
              </a:r>
            </a:p>
            <a:p>
              <a:pPr marL="628650" lvl="1" indent="-171450">
                <a:buFont typeface="Wingdings" panose="05000000000000000000" pitchFamily="2" charset="2"/>
                <a:buChar char="§"/>
              </a:pPr>
              <a:endParaRPr lang="fr-FR" sz="800" dirty="0" smtClean="0">
                <a:solidFill>
                  <a:srgbClr val="003750"/>
                </a:solidFill>
              </a:endParaRPr>
            </a:p>
            <a:p>
              <a:pPr marL="171450" lvl="1" indent="-171450" algn="just">
                <a:buFont typeface="Arial" panose="020B0604020202020204" pitchFamily="34" charset="0"/>
                <a:buChar char="•"/>
              </a:pPr>
              <a:r>
                <a:rPr lang="fr-FR" sz="1200" dirty="0">
                  <a:solidFill>
                    <a:srgbClr val="003750"/>
                  </a:solidFill>
                </a:rPr>
                <a:t>q</a:t>
              </a:r>
              <a:r>
                <a:rPr lang="fr-FR" sz="1200" dirty="0" smtClean="0">
                  <a:solidFill>
                    <a:srgbClr val="003750"/>
                  </a:solidFill>
                </a:rPr>
                <a:t>uel que soit leur âge lorsqu’ils bénéficient d’une allocation prévue par la législation sociale en faveur des handicapés ou qu’ils soient titulaires de la carte d’invalidité, sous réserve que l’invalidité ait été reconnue avant leur 21ème anniversaire  ou 28ème anniversaire s’ils poursuivaient des études.</a:t>
              </a:r>
            </a:p>
            <a:p>
              <a:pPr marL="171450" lvl="1" indent="-171450">
                <a:buFont typeface="Arial" panose="020B0604020202020204" pitchFamily="34" charset="0"/>
                <a:buChar char="•"/>
              </a:pPr>
              <a:endParaRPr lang="fr-FR" sz="1200" dirty="0">
                <a:solidFill>
                  <a:srgbClr val="003750"/>
                </a:solidFill>
              </a:endParaRPr>
            </a:p>
            <a:p>
              <a:r>
                <a:rPr lang="fr-FR" sz="1200" b="1" dirty="0" smtClean="0">
                  <a:solidFill>
                    <a:srgbClr val="003750"/>
                  </a:solidFill>
                </a:rPr>
                <a:t>Et d’une autre part</a:t>
              </a:r>
              <a:r>
                <a:rPr lang="fr-FR" sz="1200" dirty="0" smtClean="0">
                  <a:solidFill>
                    <a:srgbClr val="003750"/>
                  </a:solidFill>
                </a:rPr>
                <a:t> :</a:t>
              </a:r>
            </a:p>
            <a:p>
              <a:endParaRPr lang="fr-FR" sz="1200" dirty="0" smtClean="0">
                <a:solidFill>
                  <a:srgbClr val="003750"/>
                </a:solidFill>
              </a:endParaRPr>
            </a:p>
            <a:p>
              <a:pPr marL="171450" indent="-171450">
                <a:buFont typeface="Arial" panose="020B0604020202020204" pitchFamily="34" charset="0"/>
                <a:buChar char="•"/>
              </a:pPr>
              <a:r>
                <a:rPr lang="fr-FR" sz="1200" dirty="0">
                  <a:solidFill>
                    <a:srgbClr val="003750"/>
                  </a:solidFill>
                </a:rPr>
                <a:t>q</a:t>
              </a:r>
              <a:r>
                <a:rPr lang="fr-FR" sz="1200" dirty="0" smtClean="0">
                  <a:solidFill>
                    <a:srgbClr val="003750"/>
                  </a:solidFill>
                </a:rPr>
                <a:t>u’ils bénéficient d’un régime de </a:t>
              </a:r>
              <a:r>
                <a:rPr lang="fr-FR" sz="1200" dirty="0">
                  <a:solidFill>
                    <a:srgbClr val="003750"/>
                  </a:solidFill>
                </a:rPr>
                <a:t>Sécurité sociale </a:t>
              </a:r>
              <a:endParaRPr lang="fr-FR" sz="1200" dirty="0" smtClean="0">
                <a:solidFill>
                  <a:srgbClr val="003750"/>
                </a:solidFill>
              </a:endParaRPr>
            </a:p>
            <a:p>
              <a:pPr marL="171450" indent="-171450">
                <a:buFont typeface="Arial" panose="020B0604020202020204" pitchFamily="34" charset="0"/>
                <a:buChar char="•"/>
              </a:pPr>
              <a:endParaRPr lang="fr-FR" sz="1200" dirty="0" smtClean="0">
                <a:solidFill>
                  <a:srgbClr val="003750"/>
                </a:solidFill>
              </a:endParaRPr>
            </a:p>
            <a:p>
              <a:r>
                <a:rPr lang="fr-FR" sz="1200" b="1" dirty="0" smtClean="0">
                  <a:solidFill>
                    <a:srgbClr val="003750"/>
                  </a:solidFill>
                </a:rPr>
                <a:t>ET</a:t>
              </a:r>
            </a:p>
            <a:p>
              <a:endParaRPr lang="fr-FR" sz="1200" b="1" dirty="0" smtClean="0">
                <a:solidFill>
                  <a:srgbClr val="003750"/>
                </a:solidFill>
              </a:endParaRPr>
            </a:p>
            <a:p>
              <a:pPr marL="171450" indent="-171450">
                <a:buFont typeface="Arial" panose="020B0604020202020204" pitchFamily="34" charset="0"/>
                <a:buChar char="•"/>
              </a:pPr>
              <a:r>
                <a:rPr lang="fr-FR" sz="1200" dirty="0">
                  <a:solidFill>
                    <a:srgbClr val="003750"/>
                  </a:solidFill>
                </a:rPr>
                <a:t>q</a:t>
              </a:r>
              <a:r>
                <a:rPr lang="fr-FR" sz="1200" dirty="0" smtClean="0">
                  <a:solidFill>
                    <a:srgbClr val="003750"/>
                  </a:solidFill>
                </a:rPr>
                <a:t>u’ils soient fiscalement à charge de l’assuré</a:t>
              </a:r>
            </a:p>
            <a:p>
              <a:pPr marL="171450" indent="-171450">
                <a:buFont typeface="Arial" panose="020B0604020202020204" pitchFamily="34" charset="0"/>
                <a:buChar char="•"/>
              </a:pPr>
              <a:endParaRPr lang="fr-FR" sz="1200" dirty="0">
                <a:solidFill>
                  <a:srgbClr val="003750"/>
                </a:solidFill>
              </a:endParaRPr>
            </a:p>
            <a:p>
              <a:endParaRPr lang="fr-FR" sz="1200" dirty="0">
                <a:solidFill>
                  <a:srgbClr val="003750"/>
                </a:solidFill>
              </a:endParaRPr>
            </a:p>
          </p:txBody>
        </p:sp>
      </p:grpSp>
    </p:spTree>
    <p:extLst>
      <p:ext uri="{BB962C8B-B14F-4D97-AF65-F5344CB8AC3E}">
        <p14:creationId xmlns:p14="http://schemas.microsoft.com/office/powerpoint/2010/main" val="347027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1865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0" y="0"/>
            <a:ext cx="7559675" cy="4373163"/>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22868"/>
          <a:stretch/>
        </p:blipFill>
        <p:spPr>
          <a:xfrm>
            <a:off x="0" y="-1"/>
            <a:ext cx="7559675" cy="4373163"/>
          </a:xfrm>
          <a:prstGeom prst="rect">
            <a:avLst/>
          </a:prstGeom>
        </p:spPr>
      </p:pic>
      <p:grpSp>
        <p:nvGrpSpPr>
          <p:cNvPr id="11" name="Groupe 10"/>
          <p:cNvGrpSpPr/>
          <p:nvPr/>
        </p:nvGrpSpPr>
        <p:grpSpPr>
          <a:xfrm>
            <a:off x="-15874" y="4402666"/>
            <a:ext cx="7559675" cy="1896533"/>
            <a:chOff x="-2" y="190696"/>
            <a:chExt cx="7559675" cy="1896533"/>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347" b="63203"/>
            <a:stretch/>
          </p:blipFill>
          <p:spPr>
            <a:xfrm>
              <a:off x="-2" y="190696"/>
              <a:ext cx="7559675" cy="1896533"/>
            </a:xfrm>
            <a:prstGeom prst="rect">
              <a:avLst/>
            </a:prstGeom>
          </p:spPr>
        </p:pic>
        <p:sp>
          <p:nvSpPr>
            <p:cNvPr id="8" name="Rectangle 7"/>
            <p:cNvSpPr/>
            <p:nvPr/>
          </p:nvSpPr>
          <p:spPr>
            <a:xfrm>
              <a:off x="143401" y="643912"/>
              <a:ext cx="7272868" cy="990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a:solidFill>
                    <a:srgbClr val="003750"/>
                  </a:solidFill>
                </a:rPr>
                <a:t>Comment vous faire rembourser ?</a:t>
              </a:r>
            </a:p>
          </p:txBody>
        </p:sp>
      </p:grpSp>
      <p:sp>
        <p:nvSpPr>
          <p:cNvPr id="13" name="Rectangle 12"/>
          <p:cNvSpPr/>
          <p:nvPr/>
        </p:nvSpPr>
        <p:spPr>
          <a:xfrm>
            <a:off x="5300133" y="-1"/>
            <a:ext cx="2243668" cy="1794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0" dirty="0"/>
          </a:p>
        </p:txBody>
      </p:sp>
      <p:grpSp>
        <p:nvGrpSpPr>
          <p:cNvPr id="10" name="Groupe 9"/>
          <p:cNvGrpSpPr/>
          <p:nvPr/>
        </p:nvGrpSpPr>
        <p:grpSpPr>
          <a:xfrm>
            <a:off x="0" y="10278533"/>
            <a:ext cx="7275512" cy="413280"/>
            <a:chOff x="0" y="10278533"/>
            <a:chExt cx="7275512" cy="413280"/>
          </a:xfrm>
        </p:grpSpPr>
        <p:sp>
          <p:nvSpPr>
            <p:cNvPr id="12" name="Rectangle 11"/>
            <p:cNvSpPr/>
            <p:nvPr/>
          </p:nvSpPr>
          <p:spPr>
            <a:xfrm>
              <a:off x="0" y="10278533"/>
              <a:ext cx="6536267" cy="41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12</a:t>
              </a:r>
              <a:endParaRPr lang="fr-FR" sz="1200" dirty="0"/>
            </a:p>
          </p:txBody>
        </p:sp>
      </p:grpSp>
      <p:sp>
        <p:nvSpPr>
          <p:cNvPr id="15" name="ZoneTexte 14"/>
          <p:cNvSpPr txBox="1"/>
          <p:nvPr/>
        </p:nvSpPr>
        <p:spPr>
          <a:xfrm>
            <a:off x="5268385" y="-24156"/>
            <a:ext cx="2275416" cy="1862048"/>
          </a:xfrm>
          <a:prstGeom prst="rect">
            <a:avLst/>
          </a:prstGeom>
          <a:noFill/>
        </p:spPr>
        <p:txBody>
          <a:bodyPr wrap="square" rtlCol="0">
            <a:spAutoFit/>
          </a:bodyPr>
          <a:lstStyle/>
          <a:p>
            <a:pPr algn="ctr"/>
            <a:r>
              <a:rPr lang="fr-FR" sz="11500" dirty="0">
                <a:solidFill>
                  <a:srgbClr val="FF7200"/>
                </a:solidFill>
              </a:rPr>
              <a:t>3</a:t>
            </a:r>
          </a:p>
        </p:txBody>
      </p:sp>
    </p:spTree>
    <p:extLst>
      <p:ext uri="{BB962C8B-B14F-4D97-AF65-F5344CB8AC3E}">
        <p14:creationId xmlns:p14="http://schemas.microsoft.com/office/powerpoint/2010/main" val="387873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494971" y="0"/>
            <a:ext cx="6074230" cy="1016001"/>
            <a:chOff x="1494971" y="0"/>
            <a:chExt cx="6074230" cy="1016001"/>
          </a:xfrm>
        </p:grpSpPr>
        <p:sp>
          <p:nvSpPr>
            <p:cNvPr id="4" name="Rectangle 3"/>
            <p:cNvSpPr/>
            <p:nvPr/>
          </p:nvSpPr>
          <p:spPr>
            <a:xfrm>
              <a:off x="1494971" y="0"/>
              <a:ext cx="6064705" cy="1016001"/>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3600" dirty="0"/>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665" r="19032" b="82080"/>
            <a:stretch/>
          </p:blipFill>
          <p:spPr>
            <a:xfrm>
              <a:off x="1498600" y="1"/>
              <a:ext cx="6070601" cy="1016000"/>
            </a:xfrm>
            <a:prstGeom prst="rect">
              <a:avLst/>
            </a:prstGeom>
          </p:spPr>
        </p:pic>
      </p:grpSp>
      <p:sp>
        <p:nvSpPr>
          <p:cNvPr id="2" name="Rectangle 1"/>
          <p:cNvSpPr/>
          <p:nvPr/>
        </p:nvSpPr>
        <p:spPr>
          <a:xfrm>
            <a:off x="0" y="10278533"/>
            <a:ext cx="6536267" cy="413280"/>
          </a:xfrm>
          <a:prstGeom prst="rect">
            <a:avLst/>
          </a:prstGeom>
          <a:solidFill>
            <a:srgbClr val="003750"/>
          </a:solidFill>
          <a:ln>
            <a:solidFill>
              <a:srgbClr val="00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430991" y="517706"/>
            <a:ext cx="5138210" cy="523220"/>
          </a:xfrm>
          <a:prstGeom prst="rect">
            <a:avLst/>
          </a:prstGeom>
          <a:noFill/>
        </p:spPr>
        <p:txBody>
          <a:bodyPr wrap="square" rtlCol="0">
            <a:spAutoFit/>
          </a:bodyPr>
          <a:lstStyle/>
          <a:p>
            <a:pPr algn="r"/>
            <a:r>
              <a:rPr lang="fr-FR" sz="2800" dirty="0" smtClean="0">
                <a:solidFill>
                  <a:schemeClr val="bg1"/>
                </a:solidFill>
              </a:rPr>
              <a:t>Comment vous faire rembourser ?</a:t>
            </a:r>
            <a:endParaRPr lang="fr-FR" sz="1400" dirty="0">
              <a:solidFill>
                <a:srgbClr val="FF7200"/>
              </a:solidFill>
            </a:endParaRPr>
          </a:p>
        </p:txBody>
      </p:sp>
      <p:sp>
        <p:nvSpPr>
          <p:cNvPr id="13" name="Rectangle 12"/>
          <p:cNvSpPr/>
          <p:nvPr/>
        </p:nvSpPr>
        <p:spPr>
          <a:xfrm>
            <a:off x="6870700" y="10278533"/>
            <a:ext cx="404812" cy="413280"/>
          </a:xfrm>
          <a:prstGeom prst="rect">
            <a:avLst/>
          </a:prstGeom>
          <a:solidFill>
            <a:srgbClr val="FF7200"/>
          </a:solidFill>
          <a:ln>
            <a:solidFill>
              <a:srgbClr val="FF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13</a:t>
            </a:r>
            <a:endParaRPr lang="fr-FR" sz="12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1048758"/>
            <a:ext cx="7258050" cy="8808703"/>
          </a:xfrm>
          <a:prstGeom prst="rect">
            <a:avLst/>
          </a:prstGeom>
        </p:spPr>
      </p:pic>
      <p:grpSp>
        <p:nvGrpSpPr>
          <p:cNvPr id="14" name="Groupe 13"/>
          <p:cNvGrpSpPr/>
          <p:nvPr/>
        </p:nvGrpSpPr>
        <p:grpSpPr>
          <a:xfrm>
            <a:off x="76200" y="9791771"/>
            <a:ext cx="5704130" cy="524862"/>
            <a:chOff x="49623" y="8798486"/>
            <a:chExt cx="6808470" cy="524862"/>
          </a:xfrm>
        </p:grpSpPr>
        <p:sp>
          <p:nvSpPr>
            <p:cNvPr id="15" name="Rectangle 14"/>
            <p:cNvSpPr/>
            <p:nvPr/>
          </p:nvSpPr>
          <p:spPr>
            <a:xfrm>
              <a:off x="49623" y="8798486"/>
              <a:ext cx="6808470" cy="307777"/>
            </a:xfrm>
            <a:prstGeom prst="rect">
              <a:avLst/>
            </a:prstGeom>
          </p:spPr>
          <p:txBody>
            <a:bodyPr wrap="square">
              <a:spAutoFit/>
            </a:bodyPr>
            <a:lstStyle/>
            <a:p>
              <a:r>
                <a:rPr lang="fr-FR" sz="700" i="1" dirty="0" smtClean="0"/>
                <a:t>Dans les cas où le paiement sur copie est autorisé, vous devez conserver l’original pendant 2 ans.</a:t>
              </a:r>
            </a:p>
            <a:p>
              <a:r>
                <a:rPr lang="fr-FR" sz="700" i="1" dirty="0" smtClean="0"/>
                <a:t>baloo se réserve  </a:t>
              </a:r>
              <a:r>
                <a:rPr lang="fr-FR" sz="700" i="1" dirty="0"/>
                <a:t>le droit, dans le cadre de notre politique de maîtrise des </a:t>
              </a:r>
              <a:r>
                <a:rPr lang="fr-FR" sz="700" i="1" dirty="0" smtClean="0"/>
                <a:t>risques, d’exiger le DOCUMENT ORIGINAL par </a:t>
              </a:r>
              <a:r>
                <a:rPr lang="fr-FR" sz="700" i="1" dirty="0"/>
                <a:t>voie </a:t>
              </a:r>
              <a:r>
                <a:rPr lang="fr-FR" sz="700" i="1" dirty="0" smtClean="0"/>
                <a:t>postale.</a:t>
              </a:r>
              <a:endParaRPr lang="en-US" sz="700" i="1" dirty="0"/>
            </a:p>
          </p:txBody>
        </p:sp>
        <p:sp>
          <p:nvSpPr>
            <p:cNvPr id="16" name="Rectangle 15"/>
            <p:cNvSpPr/>
            <p:nvPr/>
          </p:nvSpPr>
          <p:spPr>
            <a:xfrm>
              <a:off x="49623" y="9015571"/>
              <a:ext cx="6164222" cy="307777"/>
            </a:xfrm>
            <a:prstGeom prst="rect">
              <a:avLst/>
            </a:prstGeom>
          </p:spPr>
          <p:txBody>
            <a:bodyPr wrap="square">
              <a:spAutoFit/>
            </a:bodyPr>
            <a:lstStyle/>
            <a:p>
              <a:r>
                <a:rPr lang="fr-FR" sz="700" i="1" dirty="0" smtClean="0"/>
                <a:t>* </a:t>
              </a:r>
              <a:r>
                <a:rPr lang="fr-FR" sz="700" i="1" dirty="0"/>
                <a:t>Pour </a:t>
              </a:r>
              <a:r>
                <a:rPr lang="fr-FR" sz="700" i="1" dirty="0" smtClean="0"/>
                <a:t>tout acte </a:t>
              </a:r>
              <a:r>
                <a:rPr lang="fr-FR" sz="700" i="1" dirty="0"/>
                <a:t>non </a:t>
              </a:r>
              <a:r>
                <a:rPr lang="fr-FR" sz="700" i="1" dirty="0" smtClean="0"/>
                <a:t>listé, </a:t>
              </a:r>
              <a:r>
                <a:rPr lang="fr-FR" sz="700" i="1" dirty="0"/>
                <a:t>facture </a:t>
              </a:r>
              <a:r>
                <a:rPr lang="fr-FR" sz="700" i="1" dirty="0" smtClean="0"/>
                <a:t>originale acquittée  </a:t>
              </a:r>
            </a:p>
            <a:p>
              <a:r>
                <a:rPr lang="fr-FR" sz="700" i="1" dirty="0"/>
                <a:t>**  Pour </a:t>
              </a:r>
              <a:r>
                <a:rPr lang="fr-FR" sz="700" i="1" dirty="0" smtClean="0"/>
                <a:t>tout acte </a:t>
              </a:r>
              <a:r>
                <a:rPr lang="fr-FR" sz="700" i="1" dirty="0"/>
                <a:t>non </a:t>
              </a:r>
              <a:r>
                <a:rPr lang="fr-FR" sz="700" i="1" dirty="0" smtClean="0"/>
                <a:t>listé, </a:t>
              </a:r>
              <a:r>
                <a:rPr lang="fr-FR" sz="700" i="1" dirty="0"/>
                <a:t>facture </a:t>
              </a:r>
              <a:r>
                <a:rPr lang="fr-FR" sz="700" i="1" dirty="0" smtClean="0"/>
                <a:t>originale acquittée + </a:t>
              </a:r>
              <a:r>
                <a:rPr lang="fr-FR" sz="700" i="1" dirty="0"/>
                <a:t>copie des décomptes si participation </a:t>
              </a:r>
              <a:r>
                <a:rPr lang="fr-FR" sz="700" i="1" dirty="0" smtClean="0"/>
                <a:t>Sécurité </a:t>
              </a:r>
              <a:r>
                <a:rPr lang="fr-FR" sz="700" i="1" dirty="0"/>
                <a:t>sociale</a:t>
              </a:r>
              <a:endParaRPr lang="en-US" sz="700" i="1" dirty="0"/>
            </a:p>
          </p:txBody>
        </p:sp>
      </p:grpSp>
    </p:spTree>
    <p:extLst>
      <p:ext uri="{BB962C8B-B14F-4D97-AF65-F5344CB8AC3E}">
        <p14:creationId xmlns:p14="http://schemas.microsoft.com/office/powerpoint/2010/main" val="3479203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2337</TotalTime>
  <Words>938</Words>
  <Application>Microsoft Office PowerPoint</Application>
  <PresentationFormat>Personnalisé</PresentationFormat>
  <Paragraphs>204</Paragraphs>
  <Slides>16</Slides>
  <Notes>3</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delta assurances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JOANNEL Florent</dc:creator>
  <cp:lastModifiedBy>Marie-Paule ASTIER</cp:lastModifiedBy>
  <cp:revision>128</cp:revision>
  <cp:lastPrinted>2017-10-23T08:13:55Z</cp:lastPrinted>
  <dcterms:created xsi:type="dcterms:W3CDTF">2017-07-04T08:08:03Z</dcterms:created>
  <dcterms:modified xsi:type="dcterms:W3CDTF">2019-12-30T09:30:56Z</dcterms:modified>
</cp:coreProperties>
</file>